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Noto Sans Symbols"/>
      <p:regular r:id="rId25"/>
      <p:bold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j1fefkr0yReQv2flzgqJHz0iB0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A26302-7009-4AB6-BBB9-B67B905430F7}">
  <a:tblStyle styleId="{3CA26302-7009-4AB6-BBB9-B67B905430F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7B690B9B-D106-408B-B87F-912966D37970}"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otoSansSymbols-bold.fntdata"/><Relationship Id="rId25" Type="http://schemas.openxmlformats.org/officeDocument/2006/relationships/font" Target="fonts/NotoSansSymbols-regular.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Meeting called to order at 6:05pm.  </a:t>
            </a:r>
            <a:endParaRPr/>
          </a:p>
          <a:p>
            <a:pPr indent="0" lvl="0" marL="0" rtl="0" algn="l">
              <a:lnSpc>
                <a:spcPct val="100000"/>
              </a:lnSpc>
              <a:spcBef>
                <a:spcPts val="0"/>
              </a:spcBef>
              <a:spcAft>
                <a:spcPts val="0"/>
              </a:spcAft>
              <a:buClr>
                <a:schemeClr val="dk1"/>
              </a:buClr>
              <a:buSzPts val="1200"/>
              <a:buFont typeface="Calibri"/>
              <a:buNone/>
            </a:pPr>
            <a:r>
              <a:rPr b="1" lang="en-US"/>
              <a:t>In person attendees:</a:t>
            </a:r>
            <a:r>
              <a:rPr lang="en-US"/>
              <a:t> Jenn Thiebert, </a:t>
            </a:r>
            <a:r>
              <a:rPr lang="en-US"/>
              <a:t>Ashley Reff, Lindsey Dodyk, Stephanie Kime, </a:t>
            </a:r>
            <a:endParaRPr/>
          </a:p>
          <a:p>
            <a:pPr indent="0" lvl="0" marL="0" rtl="0" algn="l">
              <a:lnSpc>
                <a:spcPct val="100000"/>
              </a:lnSpc>
              <a:spcBef>
                <a:spcPts val="0"/>
              </a:spcBef>
              <a:spcAft>
                <a:spcPts val="0"/>
              </a:spcAft>
              <a:buClr>
                <a:schemeClr val="dk1"/>
              </a:buClr>
              <a:buSzPts val="1200"/>
              <a:buFont typeface="Calibri"/>
              <a:buNone/>
            </a:pPr>
            <a:r>
              <a:rPr b="1" lang="en-US"/>
              <a:t>Zoom/Online attendees:</a:t>
            </a:r>
            <a:r>
              <a:rPr lang="en-US"/>
              <a:t> Julie Gulden, Pam Bloss, Jess D, Paige Cardamon, Eric Van Veelan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2" name="Google Shape;8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8" name="Google Shape;1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e61088fd3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Lindsey Dodyk presenting</a:t>
            </a:r>
            <a:endParaRPr/>
          </a:p>
          <a:p>
            <a:pPr indent="0" lvl="0" marL="0" rtl="0" algn="l">
              <a:lnSpc>
                <a:spcPct val="100000"/>
              </a:lnSpc>
              <a:spcBef>
                <a:spcPts val="0"/>
              </a:spcBef>
              <a:spcAft>
                <a:spcPts val="0"/>
              </a:spcAft>
              <a:buNone/>
            </a:pPr>
            <a:r>
              <a:rPr lang="en-US"/>
              <a:t>Date is February 28 at Turntable. We going to do a visit this week with committee members. Tickets will go on sale on January 15. We are t</a:t>
            </a:r>
            <a:r>
              <a:rPr lang="en-US"/>
              <a:t>rying</a:t>
            </a:r>
            <a:r>
              <a:rPr lang="en-US"/>
              <a:t> to simplify this year. Lisa, Stephanie, and Kayla are working on parent parties. We have 8-9 committed parties so far, but we definitely need more. They will still be reaching out but looking to have a confirmed list by January 9. What we really need the most help with is silent auction items. We are trying to tweak and analyze Jess D’s spreadsheet to see what the higher yielding items </a:t>
            </a:r>
            <a:r>
              <a:rPr lang="en-US"/>
              <a:t>because</a:t>
            </a:r>
            <a:r>
              <a:rPr lang="en-US"/>
              <a:t> it may need to be </a:t>
            </a:r>
            <a:r>
              <a:rPr lang="en-US"/>
              <a:t>smaller</a:t>
            </a:r>
            <a:r>
              <a:rPr lang="en-US"/>
              <a:t> due to a smaller space. Someone to be in charge of the grade level baskets would be helpful, but the silent auction QR code is for </a:t>
            </a:r>
            <a:r>
              <a:rPr lang="en-US"/>
              <a:t>donation</a:t>
            </a:r>
            <a:r>
              <a:rPr lang="en-US"/>
              <a:t> and to get a lead for donations. Focus of silent auction is lessons/tickets/etc with less gift cards and things like that. We also need someone to lead the silent auction.</a:t>
            </a:r>
            <a:endParaRPr/>
          </a:p>
        </p:txBody>
      </p:sp>
      <p:sp>
        <p:nvSpPr>
          <p:cNvPr id="165" name="Google Shape;165;g3ae61088fd3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ade47231de_0_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3ade47231de_0_4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Ashley Reiff presenting</a:t>
            </a:r>
            <a:endParaRPr/>
          </a:p>
          <a:p>
            <a:pPr indent="0" lvl="0" marL="0" rtl="0" algn="l">
              <a:lnSpc>
                <a:spcPct val="100000"/>
              </a:lnSpc>
              <a:spcBef>
                <a:spcPts val="0"/>
              </a:spcBef>
              <a:spcAft>
                <a:spcPts val="0"/>
              </a:spcAft>
              <a:buNone/>
            </a:pPr>
            <a:r>
              <a:rPr lang="en-US"/>
              <a:t>We are doing another round of stock the staff lounge. Donations are due this week. Opportunities are out on Toddle and Signup Genius. There are only a few spots left.</a:t>
            </a:r>
            <a:endParaRPr/>
          </a:p>
        </p:txBody>
      </p:sp>
      <p:sp>
        <p:nvSpPr>
          <p:cNvPr id="177" name="Google Shape;177;g3ade47231de_0_4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de47231de_0_4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ade47231de_0_4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are doing a collection that will go to all staff and teachers. It is not mandatory to contribute. If you also want to give something separately, that is also okay. This link is out on Toddle. Cutoff date is Friday </a:t>
            </a:r>
            <a:endParaRPr/>
          </a:p>
        </p:txBody>
      </p:sp>
      <p:sp>
        <p:nvSpPr>
          <p:cNvPr id="185" name="Google Shape;185;g3ade47231de_0_4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bc944677f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3bc944677f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should receive something if you haven’t already. Email questions to PTSA and Katherine Castro.</a:t>
            </a:r>
            <a:endParaRPr/>
          </a:p>
        </p:txBody>
      </p:sp>
      <p:sp>
        <p:nvSpPr>
          <p:cNvPr id="195" name="Google Shape;195;g23bc944677f_0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It’s live! You can purchase a hard copy at the link, and there is a link in Toddle under School Resources. Last year’s ChitChat book is also out on Toddle. </a:t>
            </a:r>
            <a:endParaRPr/>
          </a:p>
        </p:txBody>
      </p:sp>
      <p:sp>
        <p:nvSpPr>
          <p:cNvPr id="205" name="Google Shape;20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lot of things happening in December. You must have your volunteer form filled out if you want to volunteer at school.  We are also l</a:t>
            </a:r>
            <a:r>
              <a:rPr lang="en-US"/>
              <a:t>ooking</a:t>
            </a:r>
            <a:r>
              <a:rPr lang="en-US"/>
              <a:t> for a new treasurer. It’s not difficult but it is important. You do not have to have a financial background. Please see us if you are interested. </a:t>
            </a:r>
            <a:endParaRPr/>
          </a:p>
        </p:txBody>
      </p:sp>
      <p:sp>
        <p:nvSpPr>
          <p:cNvPr id="214" name="Google Shape;2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ade47231de_0_3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Ashley Reiff presenting</a:t>
            </a:r>
            <a:endParaRPr/>
          </a:p>
          <a:p>
            <a:pPr indent="0" lvl="0" marL="0" rtl="0" algn="l">
              <a:lnSpc>
                <a:spcPct val="100000"/>
              </a:lnSpc>
              <a:spcBef>
                <a:spcPts val="0"/>
              </a:spcBef>
              <a:spcAft>
                <a:spcPts val="0"/>
              </a:spcAft>
              <a:buSzPts val="1400"/>
              <a:buNone/>
            </a:pPr>
            <a:r>
              <a:rPr lang="en-US"/>
              <a:t>The Hospitality Committee is going to have a coffee/treat cart next week for the teachers. We will coordinate with Pam Bloss. </a:t>
            </a:r>
            <a:endParaRPr/>
          </a:p>
        </p:txBody>
      </p:sp>
      <p:sp>
        <p:nvSpPr>
          <p:cNvPr id="223" name="Google Shape;223;g3ade47231de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Yes: 9/9 (4/4 in person; 5/5 online)</a:t>
            </a:r>
            <a:endParaRPr/>
          </a:p>
          <a:p>
            <a:pPr indent="0" lvl="0" marL="0" rtl="0" algn="l">
              <a:lnSpc>
                <a:spcPct val="100000"/>
              </a:lnSpc>
              <a:spcBef>
                <a:spcPts val="0"/>
              </a:spcBef>
              <a:spcAft>
                <a:spcPts val="0"/>
              </a:spcAft>
              <a:buSzPts val="1400"/>
              <a:buNone/>
            </a:pPr>
            <a:r>
              <a:rPr lang="en-US"/>
              <a:t>No: 0/0</a:t>
            </a:r>
            <a:endParaRPr/>
          </a:p>
          <a:p>
            <a:pPr indent="0" lvl="0" marL="0" rtl="0" algn="l">
              <a:lnSpc>
                <a:spcPct val="100000"/>
              </a:lnSpc>
              <a:spcBef>
                <a:spcPts val="0"/>
              </a:spcBef>
              <a:spcAft>
                <a:spcPts val="0"/>
              </a:spcAft>
              <a:buSzPts val="1400"/>
              <a:buNone/>
            </a:pPr>
            <a:r>
              <a:t/>
            </a:r>
            <a:endParaRPr/>
          </a:p>
        </p:txBody>
      </p:sp>
      <p:sp>
        <p:nvSpPr>
          <p:cNvPr id="233" name="Google Shape;23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Yes: 7/7 (4/4 in person, 3/3 online)</a:t>
            </a:r>
            <a:endParaRPr/>
          </a:p>
          <a:p>
            <a:pPr indent="0" lvl="0" marL="0" rtl="0" algn="l">
              <a:lnSpc>
                <a:spcPct val="100000"/>
              </a:lnSpc>
              <a:spcBef>
                <a:spcPts val="0"/>
              </a:spcBef>
              <a:spcAft>
                <a:spcPts val="0"/>
              </a:spcAft>
              <a:buSzPts val="1400"/>
              <a:buNone/>
            </a:pPr>
            <a:r>
              <a:rPr lang="en-US"/>
              <a:t>No: 0/0</a:t>
            </a:r>
            <a:endParaRPr/>
          </a:p>
        </p:txBody>
      </p:sp>
      <p:sp>
        <p:nvSpPr>
          <p:cNvPr id="115" name="Google Shape;1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Crew Car Wash was October Dine to Donate. Kroger is via the Kroger card. For expenses, we stopped our Zoom membership and refunded us $160. We are trying to reduce administrative costs each year. </a:t>
            </a:r>
            <a:endParaRPr/>
          </a:p>
        </p:txBody>
      </p:sp>
      <p:sp>
        <p:nvSpPr>
          <p:cNvPr id="125" name="Google Shape;12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Yes: 7/7 (4/4 in person, 3/3 online)</a:t>
            </a:r>
            <a:endParaRPr/>
          </a:p>
          <a:p>
            <a:pPr indent="0" lvl="0" marL="0" rtl="0" algn="l">
              <a:lnSpc>
                <a:spcPct val="100000"/>
              </a:lnSpc>
              <a:spcBef>
                <a:spcPts val="0"/>
              </a:spcBef>
              <a:spcAft>
                <a:spcPts val="0"/>
              </a:spcAft>
              <a:buSzPts val="1400"/>
              <a:buNone/>
            </a:pPr>
            <a:r>
              <a:rPr lang="en-US"/>
              <a:t>No: 0/0</a:t>
            </a:r>
            <a:endParaRPr/>
          </a:p>
        </p:txBody>
      </p:sp>
      <p:sp>
        <p:nvSpPr>
          <p:cNvPr id="134" name="Google Shape;13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Kathleen Miller presenting</a:t>
            </a:r>
            <a:endParaRPr/>
          </a:p>
          <a:p>
            <a:pPr indent="0" lvl="0" marL="0" rtl="0" algn="l">
              <a:lnSpc>
                <a:spcPct val="100000"/>
              </a:lnSpc>
              <a:spcBef>
                <a:spcPts val="0"/>
              </a:spcBef>
              <a:spcAft>
                <a:spcPts val="0"/>
              </a:spcAft>
              <a:buSzPts val="1400"/>
              <a:buNone/>
            </a:pPr>
            <a:r>
              <a:rPr lang="en-US"/>
              <a:t>This is the most recent lottery data that we have. We are on track for Round 1. Round 1 doesn’t close until around J</a:t>
            </a:r>
            <a:r>
              <a:rPr lang="en-US"/>
              <a:t>anuary</a:t>
            </a:r>
            <a:r>
              <a:rPr lang="en-US"/>
              <a:t> 24 so these numbers are typical. We had packed Friday tours. Mostly Kindergarten families on the Friday tours. Things are looking good in terms of enrollment. </a:t>
            </a:r>
            <a:endParaRPr/>
          </a:p>
          <a:p>
            <a:pPr indent="0" lvl="0" marL="0" rtl="0" algn="l">
              <a:lnSpc>
                <a:spcPct val="100000"/>
              </a:lnSpc>
              <a:spcBef>
                <a:spcPts val="0"/>
              </a:spcBef>
              <a:spcAft>
                <a:spcPts val="0"/>
              </a:spcAft>
              <a:buSzPts val="1400"/>
              <a:buNone/>
            </a:pPr>
            <a:r>
              <a:rPr lang="en-US"/>
              <a:t>Jackie V: are we still looking at 2-3 kindergarten classes? </a:t>
            </a:r>
            <a:endParaRPr/>
          </a:p>
          <a:p>
            <a:pPr indent="0" lvl="0" marL="0" rtl="0" algn="l">
              <a:lnSpc>
                <a:spcPct val="100000"/>
              </a:lnSpc>
              <a:spcBef>
                <a:spcPts val="0"/>
              </a:spcBef>
              <a:spcAft>
                <a:spcPts val="0"/>
              </a:spcAft>
              <a:buSzPts val="1400"/>
              <a:buNone/>
            </a:pPr>
            <a:r>
              <a:rPr lang="en-US"/>
              <a:t>Principal Miller: we are looking at 2 for next fall. The reason we would do 2 is due to staff sustainability and being mindful of enrollment and what we can provided. It doesn’t mean we will never be back at three. It doesn’t make sense to do every other year because that is hard on teachers (they work very hard on curriculum). It also comes down to space - we don’t have a ton of extra classrooms, which would mean that one of the arts would have to be put on a cart. We would like to put some of our life skills kids in a bigger classroom (they are in a smaller than normal classroom). This is not official, but it is what we will be requesting. </a:t>
            </a:r>
            <a:endParaRPr/>
          </a:p>
          <a:p>
            <a:pPr indent="0" lvl="0" marL="0" rtl="0" algn="l">
              <a:lnSpc>
                <a:spcPct val="100000"/>
              </a:lnSpc>
              <a:spcBef>
                <a:spcPts val="0"/>
              </a:spcBef>
              <a:spcAft>
                <a:spcPts val="0"/>
              </a:spcAft>
              <a:buSzPts val="1400"/>
              <a:buNone/>
            </a:pPr>
            <a:r>
              <a:rPr lang="en-US"/>
              <a:t>Stephanie Kime: do you mean keeping three 1st and 2nd graders or it moves with them? </a:t>
            </a:r>
            <a:endParaRPr/>
          </a:p>
          <a:p>
            <a:pPr indent="0" lvl="0" marL="0" rtl="0" algn="l">
              <a:lnSpc>
                <a:spcPct val="100000"/>
              </a:lnSpc>
              <a:spcBef>
                <a:spcPts val="0"/>
              </a:spcBef>
              <a:spcAft>
                <a:spcPts val="0"/>
              </a:spcAft>
              <a:buSzPts val="1400"/>
              <a:buNone/>
            </a:pPr>
            <a:r>
              <a:rPr lang="en-US"/>
              <a:t>Principal Miller: it will move with them. Next year we will have 3 second and 3 third grades. We will keep the same number of classes with those grade levels. We will not need 3 first grade classes next year. </a:t>
            </a:r>
            <a:endParaRPr/>
          </a:p>
        </p:txBody>
      </p:sp>
      <p:sp>
        <p:nvSpPr>
          <p:cNvPr id="143" name="Google Shape;14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ae61088fd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ae61088fd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Meg Horn presenting</a:t>
            </a:r>
            <a:endParaRPr/>
          </a:p>
          <a:p>
            <a:pPr indent="0" lvl="0" marL="0" rtl="0" algn="l">
              <a:spcBef>
                <a:spcPts val="0"/>
              </a:spcBef>
              <a:spcAft>
                <a:spcPts val="0"/>
              </a:spcAft>
              <a:buNone/>
            </a:pPr>
            <a:r>
              <a:rPr lang="en-US"/>
              <a:t>We are partnering with BFP. Several parents reached out when it seemed like SNAP benefits were not going to continue. Schools are the places that take care of families, and we partnered with BFP as they were in need of a lot of things (their donations were down). We are going to continue to do this until there is no longer a need. Goal is to get to 1,000 items. Hopefully we are going to make it before winter break. We were over 800 as of last Friday. We are created our free library to a free pantry. We could use more people to help make a drop. Email Meg Horn or Pam Bloss for that. </a:t>
            </a:r>
            <a:endParaRPr/>
          </a:p>
        </p:txBody>
      </p:sp>
      <p:sp>
        <p:nvSpPr>
          <p:cNvPr id="151" name="Google Shape;151;g3ae61088fd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21" name="Shape 21"/>
        <p:cNvGrpSpPr/>
        <p:nvPr/>
      </p:nvGrpSpPr>
      <p:grpSpPr>
        <a:xfrm>
          <a:off x="0" y="0"/>
          <a:ext cx="0" cy="0"/>
          <a:chOff x="0" y="0"/>
          <a:chExt cx="0" cy="0"/>
        </a:xfrm>
      </p:grpSpPr>
      <p:sp>
        <p:nvSpPr>
          <p:cNvPr id="22" name="Google Shape;22;g26df7b9a88a_1_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26df7b9a88a_1_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g26df7b9a88a_1_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4"/>
          <p:cNvSpPr/>
          <p:nvPr>
            <p:ph idx="2" type="pic"/>
          </p:nvPr>
        </p:nvSpPr>
        <p:spPr>
          <a:xfrm>
            <a:off x="5183188" y="987425"/>
            <a:ext cx="6172200" cy="4873625"/>
          </a:xfrm>
          <a:prstGeom prst="rect">
            <a:avLst/>
          </a:prstGeom>
          <a:noFill/>
          <a:ln>
            <a:noFill/>
          </a:ln>
        </p:spPr>
      </p:sp>
      <p:sp>
        <p:nvSpPr>
          <p:cNvPr id="63" name="Google Shape;63;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www.signupgenius.com/go/10C0F4CA5AE2AABFECF8-cfi84roll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mailto:katherine.castro@gmail.com" TargetMode="External"/><Relationship Id="rId4" Type="http://schemas.openxmlformats.org/officeDocument/2006/relationships/image" Target="../media/image1.pn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my.cheddarup.com/c/chit-chat-book-copy/items" TargetMode="External"/><Relationship Id="rId4" Type="http://schemas.openxmlformats.org/officeDocument/2006/relationships/image" Target="../media/image1.png"/><Relationship Id="rId5"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rive.google.com/file/d/1uw_3L_GN_9Jru0tC_UXIThygZL1AifZV/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entury Gothic"/>
              <a:buNone/>
            </a:pPr>
            <a:r>
              <a:rPr lang="en-US" sz="3800">
                <a:latin typeface="Century Gothic"/>
                <a:ea typeface="Century Gothic"/>
                <a:cs typeface="Century Gothic"/>
                <a:sym typeface="Century Gothic"/>
              </a:rPr>
              <a:t>Welcome to the CFI84 PTSA Meeting!</a:t>
            </a:r>
            <a:endParaRPr/>
          </a:p>
        </p:txBody>
      </p:sp>
      <p:sp>
        <p:nvSpPr>
          <p:cNvPr id="85" name="Google Shape;85;p1"/>
          <p:cNvSpPr txBox="1"/>
          <p:nvPr>
            <p:ph idx="1" type="body"/>
          </p:nvPr>
        </p:nvSpPr>
        <p:spPr>
          <a:xfrm>
            <a:off x="838200" y="1648409"/>
            <a:ext cx="10515600" cy="49234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82E25"/>
              </a:buClr>
              <a:buSzPts val="2800"/>
              <a:buChar char="•"/>
            </a:pPr>
            <a:r>
              <a:rPr lang="en-US">
                <a:solidFill>
                  <a:srgbClr val="382E25"/>
                </a:solidFill>
              </a:rPr>
              <a:t>We’re glad you’re here!</a:t>
            </a:r>
            <a:endParaRPr/>
          </a:p>
          <a:p>
            <a:pPr indent="-228600" lvl="0" marL="228600" rtl="0" algn="l">
              <a:lnSpc>
                <a:spcPct val="90000"/>
              </a:lnSpc>
              <a:spcBef>
                <a:spcPts val="1000"/>
              </a:spcBef>
              <a:spcAft>
                <a:spcPts val="0"/>
              </a:spcAft>
              <a:buClr>
                <a:srgbClr val="382E25"/>
              </a:buClr>
              <a:buSzPts val="2800"/>
              <a:buChar char="•"/>
            </a:pPr>
            <a:r>
              <a:rPr lang="en-US">
                <a:solidFill>
                  <a:srgbClr val="382E25"/>
                </a:solidFill>
              </a:rPr>
              <a:t>We will begin promptly at 6:05pm.</a:t>
            </a:r>
            <a:endParaRPr/>
          </a:p>
          <a:p>
            <a:pPr indent="-228600" lvl="0" marL="228600" rtl="0" algn="l">
              <a:lnSpc>
                <a:spcPct val="90000"/>
              </a:lnSpc>
              <a:spcBef>
                <a:spcPts val="1000"/>
              </a:spcBef>
              <a:spcAft>
                <a:spcPts val="0"/>
              </a:spcAft>
              <a:buClr>
                <a:schemeClr val="dk1"/>
              </a:buClr>
              <a:buSzPts val="2800"/>
              <a:buChar char="•"/>
            </a:pPr>
            <a:r>
              <a:rPr lang="en-US"/>
              <a:t>If you’re joining on Microsoft Teams, please ensure your name is displayed. All attendees will be muted.</a:t>
            </a:r>
            <a:endParaRPr/>
          </a:p>
          <a:p>
            <a:pPr indent="-228600" lvl="0" marL="228600" rtl="0" algn="l">
              <a:lnSpc>
                <a:spcPct val="90000"/>
              </a:lnSpc>
              <a:spcBef>
                <a:spcPts val="1000"/>
              </a:spcBef>
              <a:spcAft>
                <a:spcPts val="0"/>
              </a:spcAft>
              <a:buClr>
                <a:schemeClr val="dk1"/>
              </a:buClr>
              <a:buSzPts val="2800"/>
              <a:buChar char="•"/>
            </a:pPr>
            <a:r>
              <a:rPr lang="en-US"/>
              <a:t>If you’re in-person, please introduce yourself to someone you do not know.</a:t>
            </a:r>
            <a:endParaRPr/>
          </a:p>
          <a:p>
            <a:pPr indent="-228600" lvl="0" marL="228600" rtl="0" algn="l">
              <a:lnSpc>
                <a:spcPct val="90000"/>
              </a:lnSpc>
              <a:spcBef>
                <a:spcPts val="1000"/>
              </a:spcBef>
              <a:spcAft>
                <a:spcPts val="0"/>
              </a:spcAft>
              <a:buClr>
                <a:schemeClr val="dk1"/>
              </a:buClr>
              <a:buSzPts val="2800"/>
              <a:buChar char="•"/>
            </a:pPr>
            <a:r>
              <a:rPr lang="en-US"/>
              <a:t>If you are unfamiliar with our Essential Agreements &amp; Procedural Norms, please review them now via the link in the chat.</a:t>
            </a:r>
            <a:endParaRPr/>
          </a:p>
        </p:txBody>
      </p:sp>
      <p:pic>
        <p:nvPicPr>
          <p:cNvPr descr="A picture containing icon&#10;&#10;Description automatically generated" id="86" name="Google Shape;86;p1"/>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6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Committees &amp; Coordinators</a:t>
            </a:r>
            <a:endParaRPr sz="3800"/>
          </a:p>
        </p:txBody>
      </p:sp>
      <p:pic>
        <p:nvPicPr>
          <p:cNvPr descr="A picture containing icon&#10;&#10;Description automatically generated" id="161" name="Google Shape;161;p8"/>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graphicFrame>
        <p:nvGraphicFramePr>
          <p:cNvPr id="162" name="Google Shape;162;p8"/>
          <p:cNvGraphicFramePr/>
          <p:nvPr/>
        </p:nvGraphicFramePr>
        <p:xfrm>
          <a:off x="1118407" y="1725925"/>
          <a:ext cx="3000000" cy="3000000"/>
        </p:xfrm>
        <a:graphic>
          <a:graphicData uri="http://schemas.openxmlformats.org/drawingml/2006/table">
            <a:tbl>
              <a:tblPr>
                <a:noFill/>
                <a:tableStyleId>{7B690B9B-D106-408B-B87F-912966D37970}</a:tableStyleId>
              </a:tblPr>
              <a:tblGrid>
                <a:gridCol w="4451150"/>
                <a:gridCol w="4451150"/>
              </a:tblGrid>
              <a:tr h="308050">
                <a:tc>
                  <a:txBody>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Committees</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2025-2026</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Gardening &amp; Outdoor Spaces</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Paige Cardamon </a:t>
                      </a:r>
                      <a:r>
                        <a:rPr lang="en-US" sz="1100"/>
                        <a:t>&amp; Kate Leising</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Hospitality &amp; Teacher Appreciation</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Lindsay Shaw &amp; Ashley Reiff</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Fundraising</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Lindsay Dodyk, Stephanie Kime, Jes Daszkiewicz, Lisa Noe, Stefanie Kempfer Collier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Book Fair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Punam Lively &amp; Julie Gulden</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New Family &amp; Community Support</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Abigail Black &amp; Chelsea Carpenter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Coordinators</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2025-2026</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Volunteer Coordinator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Valerie Brod</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Movie Night</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Julie Gulden</a:t>
                      </a:r>
                      <a:r>
                        <a:rPr lang="en-US" sz="1100"/>
                        <a:t>, </a:t>
                      </a:r>
                      <a:r>
                        <a:rPr b="0" i="0" lang="en-US" sz="1100" u="none" cap="none" strike="noStrike">
                          <a:solidFill>
                            <a:srgbClr val="000000"/>
                          </a:solidFill>
                          <a:latin typeface="Arial"/>
                          <a:ea typeface="Arial"/>
                          <a:cs typeface="Arial"/>
                          <a:sym typeface="Arial"/>
                        </a:rPr>
                        <a:t> Melissa Warth</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sz="1100"/>
                        <a:t>Tanya Couvillion, Laura Ruhl</a:t>
                      </a:r>
                      <a:endParaRPr sz="1100"/>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Chit Chat Coordinator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Melissa Truong Warth</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Dine to Donate</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Jen Colson- Estes</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Grade Parent Coordinator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Katherine Castro</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Spirit Wear</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Tanya Couvillion</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805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Parent Copy &amp; Coffee</a:t>
                      </a:r>
                      <a:endParaRPr sz="1100" u="none" cap="none" strike="noStrike"/>
                    </a:p>
                  </a:txBody>
                  <a:tcPr marT="35175" marB="73300" marR="73300" marL="703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Jes Daszkiewicz</a:t>
                      </a:r>
                      <a:endParaRPr sz="1100" u="none" cap="none" strike="noStrike"/>
                    </a:p>
                  </a:txBody>
                  <a:tcPr marT="73300" marB="73300" marR="73300" marL="733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ae61088fd3_0_11"/>
          <p:cNvSpPr txBox="1"/>
          <p:nvPr>
            <p:ph type="title"/>
          </p:nvPr>
        </p:nvSpPr>
        <p:spPr>
          <a:xfrm>
            <a:off x="838200" y="3214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sz="4800">
                <a:latin typeface="Century Gothic"/>
                <a:ea typeface="Century Gothic"/>
                <a:cs typeface="Century Gothic"/>
                <a:sym typeface="Century Gothic"/>
              </a:rPr>
              <a:t>CFI 84 Fundraising</a:t>
            </a:r>
            <a:endParaRPr/>
          </a:p>
        </p:txBody>
      </p:sp>
      <p:pic>
        <p:nvPicPr>
          <p:cNvPr descr="Google Shape;59;p14" id="168" name="Google Shape;168;g3ae61088fd3_0_11"/>
          <p:cNvPicPr preferRelativeResize="0"/>
          <p:nvPr/>
        </p:nvPicPr>
        <p:blipFill rotWithShape="1">
          <a:blip r:embed="rId3">
            <a:alphaModFix/>
          </a:blip>
          <a:srcRect b="0" l="0" r="0" t="0"/>
          <a:stretch/>
        </p:blipFill>
        <p:spPr>
          <a:xfrm>
            <a:off x="9686923" y="194468"/>
            <a:ext cx="1666877" cy="1666875"/>
          </a:xfrm>
          <a:prstGeom prst="rect">
            <a:avLst/>
          </a:prstGeom>
          <a:noFill/>
          <a:ln>
            <a:noFill/>
          </a:ln>
        </p:spPr>
      </p:pic>
      <p:sp>
        <p:nvSpPr>
          <p:cNvPr id="169" name="Google Shape;169;g3ae61088fd3_0_11"/>
          <p:cNvSpPr txBox="1"/>
          <p:nvPr/>
        </p:nvSpPr>
        <p:spPr>
          <a:xfrm>
            <a:off x="5169582" y="4380887"/>
            <a:ext cx="0" cy="24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70" name="Google Shape;170;g3ae61088fd3_0_11"/>
          <p:cNvSpPr txBox="1"/>
          <p:nvPr/>
        </p:nvSpPr>
        <p:spPr>
          <a:xfrm>
            <a:off x="554400" y="1647175"/>
            <a:ext cx="10799700" cy="46869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90000"/>
              </a:lnSpc>
              <a:spcBef>
                <a:spcPts val="0"/>
              </a:spcBef>
              <a:spcAft>
                <a:spcPts val="0"/>
              </a:spcAft>
              <a:buClr>
                <a:schemeClr val="dk1"/>
              </a:buClr>
              <a:buSzPts val="2500"/>
              <a:buFont typeface="Calibri"/>
              <a:buChar char="●"/>
            </a:pPr>
            <a:r>
              <a:rPr b="1" i="0" lang="en-US" sz="2500" u="none" cap="none" strike="noStrike">
                <a:solidFill>
                  <a:schemeClr val="dk1"/>
                </a:solidFill>
                <a:latin typeface="Calibri"/>
                <a:ea typeface="Calibri"/>
                <a:cs typeface="Calibri"/>
                <a:sym typeface="Calibri"/>
              </a:rPr>
              <a:t>Save the Date Ultimate Parent Party/Main event </a:t>
            </a:r>
            <a:endParaRPr b="1"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i="0" lang="en-US" sz="2500" u="none" cap="none" strike="noStrike">
                <a:solidFill>
                  <a:schemeClr val="dk1"/>
                </a:solidFill>
                <a:latin typeface="Calibri"/>
                <a:ea typeface="Calibri"/>
                <a:cs typeface="Calibri"/>
                <a:sym typeface="Calibri"/>
              </a:rPr>
              <a:t>February 28th, 2026</a:t>
            </a:r>
            <a:r>
              <a:rPr lang="en-US" sz="2500">
                <a:solidFill>
                  <a:schemeClr val="dk1"/>
                </a:solidFill>
                <a:latin typeface="Calibri"/>
                <a:ea typeface="Calibri"/>
                <a:cs typeface="Calibri"/>
                <a:sym typeface="Calibri"/>
              </a:rPr>
              <a:t> at Turntable 6:30pm - 11pm!</a:t>
            </a:r>
            <a:endParaRPr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Tickets will go on sale January 15th</a:t>
            </a:r>
            <a:endParaRPr sz="2500">
              <a:solidFill>
                <a:schemeClr val="dk1"/>
              </a:solidFill>
              <a:latin typeface="Calibri"/>
              <a:ea typeface="Calibri"/>
              <a:cs typeface="Calibri"/>
              <a:sym typeface="Calibri"/>
            </a:endParaRPr>
          </a:p>
          <a:p>
            <a:pPr indent="0" lvl="0" marL="914400" marR="0" rtl="0" algn="l">
              <a:lnSpc>
                <a:spcPct val="90000"/>
              </a:lnSpc>
              <a:spcBef>
                <a:spcPts val="0"/>
              </a:spcBef>
              <a:spcAft>
                <a:spcPts val="0"/>
              </a:spcAft>
              <a:buNone/>
            </a:pPr>
            <a:r>
              <a:t/>
            </a:r>
            <a:endParaRPr b="1" sz="2500">
              <a:solidFill>
                <a:schemeClr val="dk1"/>
              </a:solidFill>
              <a:latin typeface="Calibri"/>
              <a:ea typeface="Calibri"/>
              <a:cs typeface="Calibri"/>
              <a:sym typeface="Calibri"/>
            </a:endParaRPr>
          </a:p>
          <a:p>
            <a:pPr indent="-374650" lvl="0" marL="457200" marR="0" rtl="0" algn="l">
              <a:lnSpc>
                <a:spcPct val="90000"/>
              </a:lnSpc>
              <a:spcBef>
                <a:spcPts val="0"/>
              </a:spcBef>
              <a:spcAft>
                <a:spcPts val="0"/>
              </a:spcAft>
              <a:buClr>
                <a:schemeClr val="dk1"/>
              </a:buClr>
              <a:buSzPts val="2500"/>
              <a:buFont typeface="Calibri"/>
              <a:buChar char="●"/>
            </a:pPr>
            <a:r>
              <a:rPr b="1" lang="en-US" sz="2500">
                <a:solidFill>
                  <a:schemeClr val="dk1"/>
                </a:solidFill>
                <a:latin typeface="Calibri"/>
                <a:ea typeface="Calibri"/>
                <a:cs typeface="Calibri"/>
                <a:sym typeface="Calibri"/>
              </a:rPr>
              <a:t>Parent Parties</a:t>
            </a:r>
            <a:endParaRPr b="1"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Goal of 15-18 parties</a:t>
            </a:r>
            <a:endParaRPr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Confirmed list of parties by January 9th</a:t>
            </a:r>
            <a:endParaRPr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Ticket site launches week of January 15th</a:t>
            </a:r>
            <a:endParaRPr sz="25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a:p>
            <a:pPr indent="-374650" lvl="0" marL="457200" marR="0" rtl="0" algn="l">
              <a:lnSpc>
                <a:spcPct val="90000"/>
              </a:lnSpc>
              <a:spcBef>
                <a:spcPts val="0"/>
              </a:spcBef>
              <a:spcAft>
                <a:spcPts val="0"/>
              </a:spcAft>
              <a:buClr>
                <a:schemeClr val="dk1"/>
              </a:buClr>
              <a:buSzPts val="2500"/>
              <a:buFont typeface="Calibri"/>
              <a:buChar char="●"/>
            </a:pPr>
            <a:r>
              <a:rPr b="1" lang="en-US" sz="2500">
                <a:solidFill>
                  <a:schemeClr val="dk1"/>
                </a:solidFill>
                <a:latin typeface="Calibri"/>
                <a:ea typeface="Calibri"/>
                <a:cs typeface="Calibri"/>
                <a:sym typeface="Calibri"/>
              </a:rPr>
              <a:t>Silent Auction - HELP NEEDED!</a:t>
            </a:r>
            <a:endParaRPr b="1"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Grade level baskets</a:t>
            </a:r>
            <a:endParaRPr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Tickets, vacation rentals, experiences</a:t>
            </a:r>
            <a:endParaRPr sz="25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Lessons, skills packages, wellness packages</a:t>
            </a:r>
            <a:endParaRPr sz="2500">
              <a:solidFill>
                <a:schemeClr val="dk1"/>
              </a:solidFill>
              <a:latin typeface="Calibri"/>
              <a:ea typeface="Calibri"/>
              <a:cs typeface="Calibri"/>
              <a:sym typeface="Calibri"/>
            </a:endParaRPr>
          </a:p>
        </p:txBody>
      </p:sp>
      <p:pic>
        <p:nvPicPr>
          <p:cNvPr id="171" name="Google Shape;171;g3ae61088fd3_0_11"/>
          <p:cNvPicPr preferRelativeResize="0"/>
          <p:nvPr/>
        </p:nvPicPr>
        <p:blipFill rotWithShape="1">
          <a:blip r:embed="rId4">
            <a:alphaModFix/>
          </a:blip>
          <a:srcRect b="29557" l="21160" r="0" t="0"/>
          <a:stretch/>
        </p:blipFill>
        <p:spPr>
          <a:xfrm>
            <a:off x="8665250" y="2010450"/>
            <a:ext cx="2920825" cy="2616719"/>
          </a:xfrm>
          <a:prstGeom prst="rect">
            <a:avLst/>
          </a:prstGeom>
          <a:noFill/>
          <a:ln>
            <a:noFill/>
          </a:ln>
        </p:spPr>
      </p:pic>
      <p:pic>
        <p:nvPicPr>
          <p:cNvPr id="172" name="Google Shape;172;g3ae61088fd3_0_11" title="Silent Auction_19_19_08.png"/>
          <p:cNvPicPr preferRelativeResize="0"/>
          <p:nvPr/>
        </p:nvPicPr>
        <p:blipFill>
          <a:blip r:embed="rId5">
            <a:alphaModFix/>
          </a:blip>
          <a:stretch>
            <a:fillRect/>
          </a:stretch>
        </p:blipFill>
        <p:spPr>
          <a:xfrm>
            <a:off x="9042258" y="4990450"/>
            <a:ext cx="1417428" cy="1417428"/>
          </a:xfrm>
          <a:prstGeom prst="rect">
            <a:avLst/>
          </a:prstGeom>
          <a:noFill/>
          <a:ln>
            <a:noFill/>
          </a:ln>
        </p:spPr>
      </p:pic>
      <p:sp>
        <p:nvSpPr>
          <p:cNvPr id="173" name="Google Shape;173;g3ae61088fd3_0_11"/>
          <p:cNvSpPr txBox="1"/>
          <p:nvPr/>
        </p:nvSpPr>
        <p:spPr>
          <a:xfrm>
            <a:off x="8644134" y="4627179"/>
            <a:ext cx="22137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S I L E N T   A U C T I O N </a:t>
            </a:r>
            <a:endParaRPr b="1"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ade47231de_0_440"/>
          <p:cNvSpPr txBox="1"/>
          <p:nvPr>
            <p:ph type="title"/>
          </p:nvPr>
        </p:nvSpPr>
        <p:spPr>
          <a:xfrm>
            <a:off x="591325" y="194484"/>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4300">
                <a:latin typeface="Century Gothic"/>
                <a:ea typeface="Century Gothic"/>
                <a:cs typeface="Century Gothic"/>
                <a:sym typeface="Century Gothic"/>
              </a:rPr>
              <a:t>Hospitality &amp; Teacher Appreciation</a:t>
            </a:r>
            <a:endParaRPr sz="4300"/>
          </a:p>
        </p:txBody>
      </p:sp>
      <p:pic>
        <p:nvPicPr>
          <p:cNvPr descr="A picture containing icon&#10;&#10;Description automatically generated" id="180" name="Google Shape;180;g3ade47231de_0_440"/>
          <p:cNvPicPr preferRelativeResize="0"/>
          <p:nvPr/>
        </p:nvPicPr>
        <p:blipFill rotWithShape="1">
          <a:blip r:embed="rId3">
            <a:alphaModFix/>
          </a:blip>
          <a:srcRect b="0" l="0" r="0" t="0"/>
          <a:stretch/>
        </p:blipFill>
        <p:spPr>
          <a:xfrm>
            <a:off x="10262700" y="194468"/>
            <a:ext cx="1666875" cy="1666875"/>
          </a:xfrm>
          <a:prstGeom prst="rect">
            <a:avLst/>
          </a:prstGeom>
          <a:noFill/>
          <a:ln>
            <a:noFill/>
          </a:ln>
        </p:spPr>
      </p:pic>
      <p:sp>
        <p:nvSpPr>
          <p:cNvPr id="181" name="Google Shape;181;g3ade47231de_0_440"/>
          <p:cNvSpPr txBox="1"/>
          <p:nvPr/>
        </p:nvSpPr>
        <p:spPr>
          <a:xfrm>
            <a:off x="0" y="1520167"/>
            <a:ext cx="11284800" cy="3820500"/>
          </a:xfrm>
          <a:prstGeom prst="rect">
            <a:avLst/>
          </a:prstGeom>
          <a:noFill/>
          <a:ln>
            <a:noFill/>
          </a:ln>
        </p:spPr>
        <p:txBody>
          <a:bodyPr anchorCtr="0" anchor="t" bIns="121900" lIns="121900" spcFirstLastPara="1" rIns="121900" wrap="square" tIns="121900">
            <a:spAutoFit/>
          </a:bodyPr>
          <a:lstStyle/>
          <a:p>
            <a:pPr indent="0" lvl="0" marL="457200" marR="0" rtl="0" algn="l">
              <a:lnSpc>
                <a:spcPct val="90000"/>
              </a:lnSpc>
              <a:spcBef>
                <a:spcPts val="0"/>
              </a:spcBef>
              <a:spcAft>
                <a:spcPts val="0"/>
              </a:spcAft>
              <a:buNone/>
            </a:pPr>
            <a:r>
              <a:rPr b="1" i="0" lang="en-US" sz="3200" u="none" cap="none" strike="noStrike">
                <a:solidFill>
                  <a:schemeClr val="dk1"/>
                </a:solidFill>
                <a:latin typeface="Calibri"/>
                <a:ea typeface="Calibri"/>
                <a:cs typeface="Calibri"/>
                <a:sym typeface="Calibri"/>
              </a:rPr>
              <a:t>Stock the Staff Lounge:</a:t>
            </a:r>
            <a:endParaRPr b="1" i="0" sz="32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rPr lang="en-US" sz="2400">
                <a:solidFill>
                  <a:schemeClr val="dk1"/>
                </a:solidFill>
                <a:latin typeface="Calibri"/>
                <a:ea typeface="Calibri"/>
                <a:cs typeface="Calibri"/>
                <a:sym typeface="Calibri"/>
              </a:rPr>
              <a:t>The last restock was a huge hit! Thank you for everyone who contributed. We are looking to replenish snacks and drinks before the semester ends. </a:t>
            </a:r>
            <a:endParaRPr sz="24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rPr lang="en-US" sz="2400">
                <a:solidFill>
                  <a:schemeClr val="dk1"/>
                </a:solidFill>
                <a:latin typeface="Calibri"/>
                <a:ea typeface="Calibri"/>
                <a:cs typeface="Calibri"/>
                <a:sym typeface="Calibri"/>
              </a:rPr>
              <a:t>Items needed: Snacks, gluten-free snacks and drinks</a:t>
            </a:r>
            <a:endParaRPr sz="24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rPr lang="en-US" sz="2400">
                <a:solidFill>
                  <a:schemeClr val="dk1"/>
                </a:solidFill>
                <a:latin typeface="Calibri"/>
                <a:ea typeface="Calibri"/>
                <a:cs typeface="Calibri"/>
                <a:sym typeface="Calibri"/>
              </a:rPr>
              <a:t>Sign up via Sign-up Genius at </a:t>
            </a:r>
            <a:r>
              <a:rPr lang="en-US" sz="2400" u="sng">
                <a:solidFill>
                  <a:schemeClr val="hlink"/>
                </a:solidFill>
                <a:hlinkClick r:id="rId4"/>
              </a:rPr>
              <a:t>CFI 84 Families: CFI 84 Rolling Volunteers/Donations</a:t>
            </a:r>
            <a:r>
              <a:rPr lang="en-US" sz="2400">
                <a:solidFill>
                  <a:schemeClr val="dk1"/>
                </a:solidFill>
                <a:latin typeface="Calibri"/>
                <a:ea typeface="Calibri"/>
                <a:cs typeface="Calibri"/>
                <a:sym typeface="Calibri"/>
              </a:rPr>
              <a:t> (link also in Toddle)</a:t>
            </a:r>
            <a:endParaRPr sz="24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b="0" i="0" sz="2100" u="none" cap="none" strike="noStrike">
              <a:solidFill>
                <a:schemeClr val="dk1"/>
              </a:solidFill>
              <a:latin typeface="Calibri"/>
              <a:ea typeface="Calibri"/>
              <a:cs typeface="Calibri"/>
              <a:sym typeface="Calibri"/>
            </a:endParaRPr>
          </a:p>
          <a:p>
            <a:pPr indent="0" lvl="0" marL="1219200" marR="0" rtl="0" algn="l">
              <a:lnSpc>
                <a:spcPct val="90000"/>
              </a:lnSpc>
              <a:spcBef>
                <a:spcPts val="0"/>
              </a:spcBef>
              <a:spcAft>
                <a:spcPts val="0"/>
              </a:spcAft>
              <a:buClr>
                <a:srgbClr val="000000"/>
              </a:buClr>
              <a:buSzPts val="3700"/>
              <a:buFont typeface="Arial"/>
              <a:buNone/>
            </a:pPr>
            <a:r>
              <a:rPr b="0" i="0" lang="en-US" sz="3700" u="none" cap="none" strike="noStrike">
                <a:solidFill>
                  <a:schemeClr val="dk1"/>
                </a:solidFill>
                <a:latin typeface="Calibri"/>
                <a:ea typeface="Calibri"/>
                <a:cs typeface="Calibri"/>
                <a:sym typeface="Calibri"/>
              </a:rPr>
              <a:t>	</a:t>
            </a:r>
            <a:endParaRPr b="0" i="0" sz="37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3ade47231de_0_499"/>
          <p:cNvPicPr preferRelativeResize="0"/>
          <p:nvPr/>
        </p:nvPicPr>
        <p:blipFill>
          <a:blip r:embed="rId3">
            <a:alphaModFix/>
          </a:blip>
          <a:stretch>
            <a:fillRect/>
          </a:stretch>
        </p:blipFill>
        <p:spPr>
          <a:xfrm>
            <a:off x="0" y="-559424"/>
            <a:ext cx="12192000" cy="8138157"/>
          </a:xfrm>
          <a:prstGeom prst="rect">
            <a:avLst/>
          </a:prstGeom>
          <a:noFill/>
          <a:ln>
            <a:noFill/>
          </a:ln>
        </p:spPr>
      </p:pic>
      <p:sp>
        <p:nvSpPr>
          <p:cNvPr id="188" name="Google Shape;188;g3ade47231de_0_499"/>
          <p:cNvSpPr txBox="1"/>
          <p:nvPr>
            <p:ph type="title"/>
          </p:nvPr>
        </p:nvSpPr>
        <p:spPr>
          <a:xfrm>
            <a:off x="1064975" y="31482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solidFill>
                  <a:schemeClr val="lt1"/>
                </a:solidFill>
                <a:latin typeface="Century Gothic"/>
                <a:ea typeface="Century Gothic"/>
                <a:cs typeface="Century Gothic"/>
                <a:sym typeface="Century Gothic"/>
              </a:rPr>
              <a:t>Holiday Gifts for Teachers &amp; Staff</a:t>
            </a:r>
            <a:endParaRPr sz="3800">
              <a:solidFill>
                <a:schemeClr val="lt1"/>
              </a:solidFill>
            </a:endParaRPr>
          </a:p>
        </p:txBody>
      </p:sp>
      <p:sp>
        <p:nvSpPr>
          <p:cNvPr id="189" name="Google Shape;189;g3ade47231de_0_499"/>
          <p:cNvSpPr txBox="1"/>
          <p:nvPr>
            <p:ph idx="1" type="body"/>
          </p:nvPr>
        </p:nvSpPr>
        <p:spPr>
          <a:xfrm>
            <a:off x="1064975" y="4135225"/>
            <a:ext cx="10288800" cy="47445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chemeClr val="lt1"/>
              </a:buClr>
              <a:buSzPts val="1800"/>
              <a:buChar char="•"/>
            </a:pPr>
            <a:r>
              <a:rPr lang="en-US">
                <a:solidFill>
                  <a:schemeClr val="lt1"/>
                </a:solidFill>
              </a:rPr>
              <a:t>At CFI 84 we collect holiday gift contributions in aggregate and then divide it equitably across teachers &amp; staff</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US">
                <a:solidFill>
                  <a:schemeClr val="lt1"/>
                </a:solidFill>
              </a:rPr>
              <a:t>You are welcome to gift your teacher something individually if you prefer</a:t>
            </a:r>
            <a:endParaRPr>
              <a:solidFill>
                <a:schemeClr val="lt1"/>
              </a:solidFill>
            </a:endParaRPr>
          </a:p>
          <a:p>
            <a:pPr indent="0" lvl="0" marL="457200" rtl="0" algn="l">
              <a:lnSpc>
                <a:spcPct val="90000"/>
              </a:lnSpc>
              <a:spcBef>
                <a:spcPts val="0"/>
              </a:spcBef>
              <a:spcAft>
                <a:spcPts val="0"/>
              </a:spcAft>
              <a:buNone/>
            </a:pPr>
            <a:r>
              <a:t/>
            </a:r>
            <a:endParaRPr>
              <a:solidFill>
                <a:schemeClr val="lt1"/>
              </a:solidFill>
            </a:endParaRPr>
          </a:p>
          <a:p>
            <a:pPr indent="0" lvl="0" marL="0" rtl="0" algn="l">
              <a:lnSpc>
                <a:spcPct val="90000"/>
              </a:lnSpc>
              <a:spcBef>
                <a:spcPts val="0"/>
              </a:spcBef>
              <a:spcAft>
                <a:spcPts val="0"/>
              </a:spcAft>
              <a:buSzPts val="1800"/>
              <a:buNone/>
            </a:pPr>
            <a:r>
              <a:t/>
            </a:r>
            <a:endParaRPr sz="2400">
              <a:solidFill>
                <a:schemeClr val="lt1"/>
              </a:solidFill>
            </a:endParaRPr>
          </a:p>
          <a:p>
            <a:pPr indent="0" lvl="0" marL="0" rtl="0" algn="l">
              <a:lnSpc>
                <a:spcPct val="90000"/>
              </a:lnSpc>
              <a:spcBef>
                <a:spcPts val="1000"/>
              </a:spcBef>
              <a:spcAft>
                <a:spcPts val="0"/>
              </a:spcAft>
              <a:buSzPts val="1800"/>
              <a:buNone/>
            </a:pPr>
            <a:r>
              <a:t/>
            </a:r>
            <a:endParaRPr>
              <a:solidFill>
                <a:schemeClr val="lt1"/>
              </a:solidFill>
            </a:endParaRPr>
          </a:p>
        </p:txBody>
      </p:sp>
      <p:pic>
        <p:nvPicPr>
          <p:cNvPr descr="A picture containing icon&#10;&#10;Description automatically generated" id="190" name="Google Shape;190;g3ade47231de_0_499"/>
          <p:cNvPicPr preferRelativeResize="0"/>
          <p:nvPr/>
        </p:nvPicPr>
        <p:blipFill rotWithShape="1">
          <a:blip r:embed="rId4">
            <a:alphaModFix/>
          </a:blip>
          <a:srcRect b="0" l="0" r="0" t="0"/>
          <a:stretch/>
        </p:blipFill>
        <p:spPr>
          <a:xfrm>
            <a:off x="9686925" y="194468"/>
            <a:ext cx="1666875" cy="1666875"/>
          </a:xfrm>
          <a:prstGeom prst="rect">
            <a:avLst/>
          </a:prstGeom>
          <a:noFill/>
          <a:ln>
            <a:noFill/>
          </a:ln>
        </p:spPr>
      </p:pic>
      <p:pic>
        <p:nvPicPr>
          <p:cNvPr id="191" name="Google Shape;191;g3ade47231de_0_499"/>
          <p:cNvPicPr preferRelativeResize="0"/>
          <p:nvPr/>
        </p:nvPicPr>
        <p:blipFill>
          <a:blip r:embed="rId5">
            <a:alphaModFix/>
          </a:blip>
          <a:stretch>
            <a:fillRect/>
          </a:stretch>
        </p:blipFill>
        <p:spPr>
          <a:xfrm>
            <a:off x="4738800" y="636600"/>
            <a:ext cx="2407100" cy="240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g23bc944677f_0_6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g23bc944677f_0_64"/>
          <p:cNvSpPr txBox="1"/>
          <p:nvPr>
            <p:ph type="title"/>
          </p:nvPr>
        </p:nvSpPr>
        <p:spPr>
          <a:xfrm>
            <a:off x="838200" y="556325"/>
            <a:ext cx="8690700" cy="165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4600">
                <a:latin typeface="Century Gothic"/>
                <a:ea typeface="Century Gothic"/>
                <a:cs typeface="Century Gothic"/>
                <a:sym typeface="Century Gothic"/>
              </a:rPr>
              <a:t>Grade Parent Coordinator</a:t>
            </a:r>
            <a:endParaRPr sz="4600"/>
          </a:p>
        </p:txBody>
      </p:sp>
      <p:sp>
        <p:nvSpPr>
          <p:cNvPr id="199" name="Google Shape;199;g23bc944677f_0_64"/>
          <p:cNvSpPr txBox="1"/>
          <p:nvPr>
            <p:ph idx="1" type="body"/>
          </p:nvPr>
        </p:nvSpPr>
        <p:spPr>
          <a:xfrm>
            <a:off x="838200" y="2401330"/>
            <a:ext cx="6797405" cy="371938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None/>
            </a:pPr>
            <a:r>
              <a:rPr lang="en-US" sz="2588"/>
              <a:t>End of Semester Celebrations are coming!</a:t>
            </a:r>
            <a:endParaRPr sz="2588"/>
          </a:p>
          <a:p>
            <a:pPr indent="0" lvl="0" marL="0" rtl="0" algn="l">
              <a:lnSpc>
                <a:spcPct val="90000"/>
              </a:lnSpc>
              <a:spcBef>
                <a:spcPts val="0"/>
              </a:spcBef>
              <a:spcAft>
                <a:spcPts val="0"/>
              </a:spcAft>
              <a:buNone/>
            </a:pPr>
            <a:r>
              <a:t/>
            </a:r>
            <a:endParaRPr sz="2000"/>
          </a:p>
          <a:p>
            <a:pPr indent="0" lvl="0" marL="0" rtl="0" algn="l">
              <a:lnSpc>
                <a:spcPct val="163636"/>
              </a:lnSpc>
              <a:spcBef>
                <a:spcPts val="1200"/>
              </a:spcBef>
              <a:spcAft>
                <a:spcPts val="0"/>
              </a:spcAft>
              <a:buClr>
                <a:schemeClr val="dk1"/>
              </a:buClr>
              <a:buSzPct val="63684"/>
              <a:buFont typeface="Arial"/>
              <a:buNone/>
            </a:pPr>
            <a:r>
              <a:rPr lang="en-US" sz="1727">
                <a:solidFill>
                  <a:srgbClr val="201F1E"/>
                </a:solidFill>
                <a:latin typeface="Arial"/>
                <a:ea typeface="Arial"/>
                <a:cs typeface="Arial"/>
                <a:sym typeface="Arial"/>
              </a:rPr>
              <a:t>Details will be sent out soon from respective grade parent coordinators for your child(s) grade celebration and any opportunities to get involved. Be on the lookout for an email and/or social media communications giving more specifics. </a:t>
            </a:r>
            <a:endParaRPr sz="1727">
              <a:solidFill>
                <a:srgbClr val="201F1E"/>
              </a:solidFill>
              <a:latin typeface="Arial"/>
              <a:ea typeface="Arial"/>
              <a:cs typeface="Arial"/>
              <a:sym typeface="Arial"/>
            </a:endParaRPr>
          </a:p>
          <a:p>
            <a:pPr indent="0" lvl="0" marL="457200" rtl="0" algn="l">
              <a:lnSpc>
                <a:spcPct val="90000"/>
              </a:lnSpc>
              <a:spcBef>
                <a:spcPts val="1200"/>
              </a:spcBef>
              <a:spcAft>
                <a:spcPts val="0"/>
              </a:spcAft>
              <a:buNone/>
            </a:pPr>
            <a:r>
              <a:t/>
            </a:r>
            <a:endParaRPr sz="2000"/>
          </a:p>
          <a:p>
            <a:pPr indent="0" lvl="0" marL="457200" rtl="0" algn="l">
              <a:lnSpc>
                <a:spcPct val="90000"/>
              </a:lnSpc>
              <a:spcBef>
                <a:spcPts val="0"/>
              </a:spcBef>
              <a:spcAft>
                <a:spcPts val="0"/>
              </a:spcAft>
              <a:buNone/>
            </a:pPr>
            <a:r>
              <a:t/>
            </a:r>
            <a:endParaRPr sz="2000"/>
          </a:p>
          <a:p>
            <a:pPr indent="0" lvl="0" marL="457200" rtl="0" algn="l">
              <a:lnSpc>
                <a:spcPct val="90000"/>
              </a:lnSpc>
              <a:spcBef>
                <a:spcPts val="0"/>
              </a:spcBef>
              <a:spcAft>
                <a:spcPts val="0"/>
              </a:spcAft>
              <a:buNone/>
            </a:pPr>
            <a:r>
              <a:t/>
            </a:r>
            <a:endParaRPr sz="2000"/>
          </a:p>
          <a:p>
            <a:pPr indent="0" lvl="0" marL="457200" rtl="0" algn="l">
              <a:lnSpc>
                <a:spcPct val="90000"/>
              </a:lnSpc>
              <a:spcBef>
                <a:spcPts val="0"/>
              </a:spcBef>
              <a:spcAft>
                <a:spcPts val="0"/>
              </a:spcAft>
              <a:buNone/>
            </a:pPr>
            <a:r>
              <a:t/>
            </a:r>
            <a:endParaRPr sz="2000"/>
          </a:p>
          <a:p>
            <a:pPr indent="0" lvl="0" marL="457200" rtl="0" algn="l">
              <a:lnSpc>
                <a:spcPct val="90000"/>
              </a:lnSpc>
              <a:spcBef>
                <a:spcPts val="0"/>
              </a:spcBef>
              <a:spcAft>
                <a:spcPts val="0"/>
              </a:spcAft>
              <a:buNone/>
            </a:pPr>
            <a:r>
              <a:t/>
            </a:r>
            <a:endParaRPr sz="2000"/>
          </a:p>
          <a:p>
            <a:pPr indent="0" lvl="0" marL="0" rtl="0" algn="l">
              <a:lnSpc>
                <a:spcPct val="90000"/>
              </a:lnSpc>
              <a:spcBef>
                <a:spcPts val="0"/>
              </a:spcBef>
              <a:spcAft>
                <a:spcPts val="0"/>
              </a:spcAft>
              <a:buNone/>
            </a:pPr>
            <a:r>
              <a:t/>
            </a:r>
            <a:endParaRPr sz="2000"/>
          </a:p>
          <a:p>
            <a:pPr indent="0" lvl="0" marL="0" rtl="0" algn="l">
              <a:lnSpc>
                <a:spcPct val="90000"/>
              </a:lnSpc>
              <a:spcBef>
                <a:spcPts val="0"/>
              </a:spcBef>
              <a:spcAft>
                <a:spcPts val="0"/>
              </a:spcAft>
              <a:buNone/>
            </a:pPr>
            <a:r>
              <a:t/>
            </a:r>
            <a:endParaRPr sz="2000"/>
          </a:p>
          <a:p>
            <a:pPr indent="0" lvl="0" marL="0" rtl="0" algn="l">
              <a:lnSpc>
                <a:spcPct val="90000"/>
              </a:lnSpc>
              <a:spcBef>
                <a:spcPts val="0"/>
              </a:spcBef>
              <a:spcAft>
                <a:spcPts val="0"/>
              </a:spcAft>
              <a:buNone/>
            </a:pPr>
            <a:r>
              <a:rPr lang="en-US" sz="2000"/>
              <a:t>Coordinator: Katherine Castro (</a:t>
            </a:r>
            <a:r>
              <a:rPr lang="en-US" sz="2000" u="sng">
                <a:solidFill>
                  <a:schemeClr val="hlink"/>
                </a:solidFill>
                <a:hlinkClick r:id="rId3"/>
              </a:rPr>
              <a:t>katherine.castro@gmail.com</a:t>
            </a:r>
            <a:r>
              <a:rPr lang="en-US" sz="2000"/>
              <a:t>)</a:t>
            </a:r>
            <a:endParaRPr/>
          </a:p>
          <a:p>
            <a:pPr indent="-50800" lvl="0" marL="228600" rtl="0" algn="l">
              <a:lnSpc>
                <a:spcPct val="90000"/>
              </a:lnSpc>
              <a:spcBef>
                <a:spcPts val="1000"/>
              </a:spcBef>
              <a:spcAft>
                <a:spcPts val="0"/>
              </a:spcAft>
              <a:buClr>
                <a:schemeClr val="dk1"/>
              </a:buClr>
              <a:buSzPct val="140000"/>
              <a:buFont typeface="Arial"/>
              <a:buNone/>
            </a:pPr>
            <a:r>
              <a:t/>
            </a:r>
            <a:endParaRPr sz="2000"/>
          </a:p>
        </p:txBody>
      </p:sp>
      <p:pic>
        <p:nvPicPr>
          <p:cNvPr descr="A picture containing icon&#10;&#10;Description automatically generated" id="200" name="Google Shape;200;g23bc944677f_0_64"/>
          <p:cNvPicPr preferRelativeResize="0"/>
          <p:nvPr/>
        </p:nvPicPr>
        <p:blipFill rotWithShape="1">
          <a:blip r:embed="rId4">
            <a:alphaModFix/>
          </a:blip>
          <a:srcRect b="0" l="0" r="0" t="0"/>
          <a:stretch/>
        </p:blipFill>
        <p:spPr>
          <a:xfrm>
            <a:off x="9529011" y="168168"/>
            <a:ext cx="2050434" cy="2039573"/>
          </a:xfrm>
          <a:prstGeom prst="rect">
            <a:avLst/>
          </a:prstGeom>
          <a:noFill/>
          <a:ln>
            <a:noFill/>
          </a:ln>
        </p:spPr>
      </p:pic>
      <p:pic>
        <p:nvPicPr>
          <p:cNvPr descr="Child making cutout of cat" id="201" name="Google Shape;201;g23bc944677f_0_64"/>
          <p:cNvPicPr preferRelativeResize="0"/>
          <p:nvPr/>
        </p:nvPicPr>
        <p:blipFill rotWithShape="1">
          <a:blip r:embed="rId5">
            <a:alphaModFix/>
          </a:blip>
          <a:srcRect b="0" l="0" r="0" t="0"/>
          <a:stretch/>
        </p:blipFill>
        <p:spPr>
          <a:xfrm>
            <a:off x="7728049" y="2871884"/>
            <a:ext cx="3995623" cy="26670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8" name="Google Shape;208;p9"/>
          <p:cNvSpPr txBox="1"/>
          <p:nvPr>
            <p:ph type="title"/>
          </p:nvPr>
        </p:nvSpPr>
        <p:spPr>
          <a:xfrm>
            <a:off x="838200" y="556337"/>
            <a:ext cx="6797400" cy="165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4800">
                <a:latin typeface="Century Gothic"/>
                <a:ea typeface="Century Gothic"/>
                <a:cs typeface="Century Gothic"/>
                <a:sym typeface="Century Gothic"/>
              </a:rPr>
              <a:t>Chit Chat Book</a:t>
            </a:r>
            <a:endParaRPr sz="4800"/>
          </a:p>
        </p:txBody>
      </p:sp>
      <p:sp>
        <p:nvSpPr>
          <p:cNvPr id="209" name="Google Shape;209;p9"/>
          <p:cNvSpPr txBox="1"/>
          <p:nvPr>
            <p:ph idx="1" type="body"/>
          </p:nvPr>
        </p:nvSpPr>
        <p:spPr>
          <a:xfrm>
            <a:off x="838200" y="2401330"/>
            <a:ext cx="6797405" cy="3719384"/>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sz="2000"/>
              <a:t>Chit Chat Book is Live!!!</a:t>
            </a:r>
            <a:endParaRPr sz="2000"/>
          </a:p>
          <a:p>
            <a:pPr indent="-406400" lvl="0" marL="457200" rtl="0" algn="l">
              <a:lnSpc>
                <a:spcPct val="90000"/>
              </a:lnSpc>
              <a:spcBef>
                <a:spcPts val="0"/>
              </a:spcBef>
              <a:spcAft>
                <a:spcPts val="0"/>
              </a:spcAft>
              <a:buSzPts val="2800"/>
              <a:buChar char="•"/>
            </a:pPr>
            <a:r>
              <a:rPr lang="en-US" sz="2000"/>
              <a:t>School Directory, opted in by parents/guardians</a:t>
            </a:r>
            <a:endParaRPr/>
          </a:p>
          <a:p>
            <a:pPr indent="-406400" lvl="0" marL="457200" rtl="0" algn="l">
              <a:lnSpc>
                <a:spcPct val="90000"/>
              </a:lnSpc>
              <a:spcBef>
                <a:spcPts val="1000"/>
              </a:spcBef>
              <a:spcAft>
                <a:spcPts val="0"/>
              </a:spcAft>
              <a:buSzPts val="2800"/>
              <a:buChar char="•"/>
            </a:pPr>
            <a:r>
              <a:rPr lang="en-US" sz="2000"/>
              <a:t>Hard copies may be purchased for $5 and will be ready in the coming weeks</a:t>
            </a:r>
            <a:endParaRPr sz="2000"/>
          </a:p>
          <a:p>
            <a:pPr indent="-355600" lvl="0" marL="457200" rtl="0" algn="l">
              <a:lnSpc>
                <a:spcPct val="90000"/>
              </a:lnSpc>
              <a:spcBef>
                <a:spcPts val="1000"/>
              </a:spcBef>
              <a:spcAft>
                <a:spcPts val="0"/>
              </a:spcAft>
              <a:buSzPts val="2000"/>
              <a:buChar char="•"/>
            </a:pPr>
            <a:r>
              <a:rPr lang="en-US" sz="2000"/>
              <a:t>You can order via cheddar up at: </a:t>
            </a:r>
            <a:r>
              <a:rPr lang="en-US" sz="2000" u="sng">
                <a:solidFill>
                  <a:schemeClr val="hlink"/>
                </a:solidFill>
                <a:hlinkClick r:id="rId3"/>
              </a:rPr>
              <a:t>https://my.cheddarup.com/c/chit-chat-book-copy/items</a:t>
            </a:r>
            <a:r>
              <a:rPr lang="en-US" sz="2000"/>
              <a:t> </a:t>
            </a:r>
            <a:endParaRPr sz="2000"/>
          </a:p>
        </p:txBody>
      </p:sp>
      <p:pic>
        <p:nvPicPr>
          <p:cNvPr descr="A picture containing icon&#10;&#10;Description automatically generated" id="210" name="Google Shape;210;p9"/>
          <p:cNvPicPr preferRelativeResize="0"/>
          <p:nvPr/>
        </p:nvPicPr>
        <p:blipFill rotWithShape="1">
          <a:blip r:embed="rId4">
            <a:alphaModFix/>
          </a:blip>
          <a:srcRect b="0" l="0" r="0" t="0"/>
          <a:stretch/>
        </p:blipFill>
        <p:spPr>
          <a:xfrm>
            <a:off x="9326880" y="168169"/>
            <a:ext cx="2252565" cy="2233162"/>
          </a:xfrm>
          <a:prstGeom prst="rect">
            <a:avLst/>
          </a:prstGeom>
          <a:noFill/>
          <a:ln>
            <a:noFill/>
          </a:ln>
        </p:spPr>
      </p:pic>
      <p:pic>
        <p:nvPicPr>
          <p:cNvPr id="211" name="Google Shape;211;p9"/>
          <p:cNvPicPr preferRelativeResize="0"/>
          <p:nvPr/>
        </p:nvPicPr>
        <p:blipFill>
          <a:blip r:embed="rId5">
            <a:alphaModFix/>
          </a:blip>
          <a:stretch>
            <a:fillRect/>
          </a:stretch>
        </p:blipFill>
        <p:spPr>
          <a:xfrm>
            <a:off x="7931325" y="2800650"/>
            <a:ext cx="3892825" cy="3892825"/>
          </a:xfrm>
          <a:prstGeom prst="rect">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4300">
                <a:latin typeface="Century Gothic"/>
                <a:ea typeface="Century Gothic"/>
                <a:cs typeface="Century Gothic"/>
                <a:sym typeface="Century Gothic"/>
              </a:rPr>
              <a:t>Events &amp; Volunteer opportunities</a:t>
            </a:r>
            <a:endParaRPr sz="4300"/>
          </a:p>
        </p:txBody>
      </p:sp>
      <p:pic>
        <p:nvPicPr>
          <p:cNvPr descr="A picture containing icon&#10;&#10;Description automatically generated" id="217" name="Google Shape;217;p12"/>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
        <p:nvSpPr>
          <p:cNvPr id="218" name="Google Shape;218;p12"/>
          <p:cNvSpPr txBox="1"/>
          <p:nvPr>
            <p:ph idx="1" type="body"/>
          </p:nvPr>
        </p:nvSpPr>
        <p:spPr>
          <a:xfrm>
            <a:off x="838199" y="1520830"/>
            <a:ext cx="10862734" cy="42873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MANY upcoming opportunities to support our school and kids!</a:t>
            </a:r>
            <a:endParaRPr sz="2400"/>
          </a:p>
          <a:p>
            <a:pPr indent="0" lvl="0" marL="0" rtl="0" algn="l">
              <a:lnSpc>
                <a:spcPct val="90000"/>
              </a:lnSpc>
              <a:spcBef>
                <a:spcPts val="0"/>
              </a:spcBef>
              <a:spcAft>
                <a:spcPts val="0"/>
              </a:spcAft>
              <a:buClr>
                <a:schemeClr val="dk1"/>
              </a:buClr>
              <a:buSzPts val="2400"/>
              <a:buNone/>
            </a:pPr>
            <a:r>
              <a:t/>
            </a:r>
            <a:endParaRPr sz="2400"/>
          </a:p>
          <a:p>
            <a:pPr indent="-228600" lvl="1" marL="685800" rtl="0" algn="l">
              <a:lnSpc>
                <a:spcPct val="90000"/>
              </a:lnSpc>
              <a:spcBef>
                <a:spcPts val="500"/>
              </a:spcBef>
              <a:spcAft>
                <a:spcPts val="0"/>
              </a:spcAft>
              <a:buSzPts val="2000"/>
              <a:buChar char="•"/>
            </a:pPr>
            <a:r>
              <a:rPr lang="en-US" sz="2000"/>
              <a:t>Friday December 12</a:t>
            </a:r>
            <a:r>
              <a:rPr baseline="30000" lang="en-US" sz="2000"/>
              <a:t>th</a:t>
            </a:r>
            <a:r>
              <a:rPr lang="en-US" sz="2000"/>
              <a:t> – Parent Coffee &amp; Copy</a:t>
            </a:r>
            <a:endParaRPr/>
          </a:p>
          <a:p>
            <a:pPr indent="-228600" lvl="1" marL="685800" rtl="0" algn="l">
              <a:lnSpc>
                <a:spcPct val="90000"/>
              </a:lnSpc>
              <a:spcBef>
                <a:spcPts val="500"/>
              </a:spcBef>
              <a:spcAft>
                <a:spcPts val="0"/>
              </a:spcAft>
              <a:buSzPts val="2000"/>
              <a:buChar char="•"/>
            </a:pPr>
            <a:r>
              <a:rPr lang="en-US" sz="2000"/>
              <a:t>December Classroom Winter Parties - more from grade parents coming soon</a:t>
            </a:r>
            <a:endParaRPr/>
          </a:p>
          <a:p>
            <a:pPr indent="-228600" lvl="1" marL="685800" rtl="0" algn="l">
              <a:lnSpc>
                <a:spcPct val="90000"/>
              </a:lnSpc>
              <a:spcBef>
                <a:spcPts val="500"/>
              </a:spcBef>
              <a:spcAft>
                <a:spcPts val="0"/>
              </a:spcAft>
              <a:buSzPts val="2000"/>
              <a:buChar char="•"/>
            </a:pPr>
            <a:r>
              <a:rPr lang="en-US" sz="2000"/>
              <a:t>December Teacher / Staff Support Fund Callout</a:t>
            </a:r>
            <a:endParaRPr/>
          </a:p>
          <a:p>
            <a:pPr indent="-101600" lvl="1" marL="685800" rtl="0" algn="l">
              <a:lnSpc>
                <a:spcPct val="90000"/>
              </a:lnSpc>
              <a:spcBef>
                <a:spcPts val="500"/>
              </a:spcBef>
              <a:spcAft>
                <a:spcPts val="0"/>
              </a:spcAft>
              <a:buSzPts val="2000"/>
              <a:buNone/>
            </a:pPr>
            <a:r>
              <a:t/>
            </a:r>
            <a:endParaRPr sz="2000"/>
          </a:p>
          <a:p>
            <a:pPr indent="0" lvl="0" marL="0" rtl="0" algn="l">
              <a:lnSpc>
                <a:spcPct val="90000"/>
              </a:lnSpc>
              <a:spcBef>
                <a:spcPts val="500"/>
              </a:spcBef>
              <a:spcAft>
                <a:spcPts val="0"/>
              </a:spcAft>
              <a:buSzPts val="1800"/>
              <a:buNone/>
            </a:pPr>
            <a:r>
              <a:t/>
            </a:r>
            <a:endParaRPr sz="2000"/>
          </a:p>
          <a:p>
            <a:pPr indent="0" lvl="0" marL="0" rtl="0" algn="l">
              <a:lnSpc>
                <a:spcPct val="90000"/>
              </a:lnSpc>
              <a:spcBef>
                <a:spcPts val="500"/>
              </a:spcBef>
              <a:spcAft>
                <a:spcPts val="0"/>
              </a:spcAft>
              <a:buSzPts val="1800"/>
              <a:buNone/>
            </a:pPr>
            <a:r>
              <a:rPr lang="en-US" sz="2000"/>
              <a:t>Please make sure you complete the new IPS Volunteer form. </a:t>
            </a:r>
            <a:endParaRPr/>
          </a:p>
          <a:p>
            <a:pPr indent="0" lvl="0" marL="0" rtl="0" algn="l">
              <a:lnSpc>
                <a:spcPct val="90000"/>
              </a:lnSpc>
              <a:spcBef>
                <a:spcPts val="500"/>
              </a:spcBef>
              <a:spcAft>
                <a:spcPts val="0"/>
              </a:spcAft>
              <a:buSzPts val="1800"/>
              <a:buNone/>
            </a:pPr>
            <a:r>
              <a:rPr lang="en-US" sz="2000"/>
              <a:t>You need to do this annually.</a:t>
            </a:r>
            <a:endParaRPr/>
          </a:p>
          <a:p>
            <a:pPr indent="0" lvl="0" marL="0" rtl="0" algn="l">
              <a:lnSpc>
                <a:spcPct val="90000"/>
              </a:lnSpc>
              <a:spcBef>
                <a:spcPts val="500"/>
              </a:spcBef>
              <a:spcAft>
                <a:spcPts val="0"/>
              </a:spcAft>
              <a:buSzPts val="1800"/>
              <a:buNone/>
            </a:pPr>
            <a:r>
              <a:t/>
            </a:r>
            <a:endParaRPr sz="2000"/>
          </a:p>
          <a:p>
            <a:pPr indent="0" lvl="0" marL="0" rtl="0" algn="l">
              <a:lnSpc>
                <a:spcPct val="90000"/>
              </a:lnSpc>
              <a:spcBef>
                <a:spcPts val="1000"/>
              </a:spcBef>
              <a:spcAft>
                <a:spcPts val="0"/>
              </a:spcAft>
              <a:buSzPts val="1800"/>
              <a:buNone/>
            </a:pPr>
            <a:r>
              <a:rPr lang="en-US" sz="2400"/>
              <a:t>Interested in getting text updates? Text “CFI84” to 844-403-1950</a:t>
            </a:r>
            <a:endParaRPr sz="2000"/>
          </a:p>
          <a:p>
            <a:pPr indent="0" lvl="0" marL="228600" rtl="0" algn="l">
              <a:lnSpc>
                <a:spcPct val="90000"/>
              </a:lnSpc>
              <a:spcBef>
                <a:spcPts val="500"/>
              </a:spcBef>
              <a:spcAft>
                <a:spcPts val="0"/>
              </a:spcAft>
              <a:buSzPts val="1800"/>
              <a:buNone/>
            </a:pPr>
            <a:r>
              <a:t/>
            </a:r>
            <a:endParaRPr sz="2600"/>
          </a:p>
          <a:p>
            <a:pPr indent="0" lvl="0" marL="0" rtl="0" algn="l">
              <a:lnSpc>
                <a:spcPct val="90000"/>
              </a:lnSpc>
              <a:spcBef>
                <a:spcPts val="500"/>
              </a:spcBef>
              <a:spcAft>
                <a:spcPts val="0"/>
              </a:spcAft>
              <a:buSzPts val="1800"/>
              <a:buNone/>
            </a:pPr>
            <a:r>
              <a:t/>
            </a:r>
            <a:endParaRPr sz="2000"/>
          </a:p>
          <a:p>
            <a:pPr indent="0" lvl="0" marL="0" rtl="0" algn="l">
              <a:lnSpc>
                <a:spcPct val="90000"/>
              </a:lnSpc>
              <a:spcBef>
                <a:spcPts val="500"/>
              </a:spcBef>
              <a:spcAft>
                <a:spcPts val="0"/>
              </a:spcAft>
              <a:buSzPts val="1800"/>
              <a:buNone/>
            </a:pPr>
            <a:r>
              <a:t/>
            </a:r>
            <a:endParaRPr sz="2600"/>
          </a:p>
        </p:txBody>
      </p:sp>
      <p:pic>
        <p:nvPicPr>
          <p:cNvPr id="219" name="Google Shape;219;p12"/>
          <p:cNvPicPr preferRelativeResize="0"/>
          <p:nvPr/>
        </p:nvPicPr>
        <p:blipFill rotWithShape="1">
          <a:blip r:embed="rId4">
            <a:alphaModFix/>
          </a:blip>
          <a:srcRect b="20954" l="0" r="0" t="0"/>
          <a:stretch/>
        </p:blipFill>
        <p:spPr>
          <a:xfrm>
            <a:off x="9640850" y="2558900"/>
            <a:ext cx="2114125" cy="1975501"/>
          </a:xfrm>
          <a:prstGeom prst="rect">
            <a:avLst/>
          </a:prstGeom>
          <a:noFill/>
          <a:ln>
            <a:noFill/>
          </a:ln>
        </p:spPr>
      </p:pic>
      <p:sp>
        <p:nvSpPr>
          <p:cNvPr id="220" name="Google Shape;220;p12"/>
          <p:cNvSpPr txBox="1"/>
          <p:nvPr/>
        </p:nvSpPr>
        <p:spPr>
          <a:xfrm>
            <a:off x="9893363" y="2205725"/>
            <a:ext cx="147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VOLUNTEER</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ade47231de_0_3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Any Other Topics? </a:t>
            </a:r>
            <a:endParaRPr sz="3800"/>
          </a:p>
        </p:txBody>
      </p:sp>
      <p:pic>
        <p:nvPicPr>
          <p:cNvPr descr="A picture containing icon&#10;&#10;Description automatically generated" id="226" name="Google Shape;226;g3ade47231de_0_330"/>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
        <p:nvSpPr>
          <p:cNvPr id="227" name="Google Shape;227;g3ade47231de_0_330"/>
          <p:cNvSpPr txBox="1"/>
          <p:nvPr/>
        </p:nvSpPr>
        <p:spPr>
          <a:xfrm>
            <a:off x="731700" y="1861350"/>
            <a:ext cx="10047600" cy="3804300"/>
          </a:xfrm>
          <a:prstGeom prst="rect">
            <a:avLst/>
          </a:prstGeom>
          <a:noFill/>
          <a:ln>
            <a:noFill/>
          </a:ln>
        </p:spPr>
        <p:txBody>
          <a:bodyPr anchorCtr="0" anchor="t" bIns="45700" lIns="91425" spcFirstLastPara="1" rIns="91425" wrap="square" tIns="45700">
            <a:normAutofit fontScale="85000" lnSpcReduction="20000"/>
          </a:bodyPr>
          <a:lstStyle/>
          <a:p>
            <a:pPr indent="-172721" lvl="0" marL="228600" marR="0" rtl="0" algn="l">
              <a:lnSpc>
                <a:spcPct val="90000"/>
              </a:lnSpc>
              <a:spcBef>
                <a:spcPts val="0"/>
              </a:spcBef>
              <a:spcAft>
                <a:spcPts val="0"/>
              </a:spcAft>
              <a:buClr>
                <a:schemeClr val="dk1"/>
              </a:buClr>
              <a:buSzPct val="100000"/>
              <a:buFont typeface="Calibri"/>
              <a:buChar char="•"/>
            </a:pPr>
            <a:r>
              <a:rPr i="0" lang="en-US" sz="3000" u="none" cap="none" strike="noStrike">
                <a:solidFill>
                  <a:schemeClr val="dk1"/>
                </a:solidFill>
                <a:latin typeface="Calibri"/>
                <a:ea typeface="Calibri"/>
                <a:cs typeface="Calibri"/>
                <a:sym typeface="Calibri"/>
              </a:rPr>
              <a:t>Discussion:  Any new business to </a:t>
            </a:r>
            <a:r>
              <a:rPr lang="en-US" sz="3000">
                <a:solidFill>
                  <a:schemeClr val="dk1"/>
                </a:solidFill>
                <a:latin typeface="Calibri"/>
                <a:ea typeface="Calibri"/>
                <a:cs typeface="Calibri"/>
                <a:sym typeface="Calibri"/>
              </a:rPr>
              <a:t>discuss that may require decisions in January? </a:t>
            </a:r>
            <a:endParaRPr sz="30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sz="3000">
              <a:solidFill>
                <a:schemeClr val="dk1"/>
              </a:solidFill>
              <a:latin typeface="Calibri"/>
              <a:ea typeface="Calibri"/>
              <a:cs typeface="Calibri"/>
              <a:sym typeface="Calibri"/>
            </a:endParaRPr>
          </a:p>
          <a:p>
            <a:pPr indent="-172721" lvl="0" marL="228600" marR="0" rtl="0" algn="l">
              <a:lnSpc>
                <a:spcPct val="90000"/>
              </a:lnSpc>
              <a:spcBef>
                <a:spcPts val="1000"/>
              </a:spcBef>
              <a:spcAft>
                <a:spcPts val="0"/>
              </a:spcAft>
              <a:buClr>
                <a:schemeClr val="dk1"/>
              </a:buClr>
              <a:buSzPct val="100000"/>
              <a:buFont typeface="Calibri"/>
              <a:buChar char="•"/>
            </a:pPr>
            <a:r>
              <a:rPr lang="en-US" sz="3000">
                <a:solidFill>
                  <a:schemeClr val="dk1"/>
                </a:solidFill>
                <a:latin typeface="Calibri"/>
                <a:ea typeface="Calibri"/>
                <a:cs typeface="Calibri"/>
                <a:sym typeface="Calibri"/>
              </a:rPr>
              <a:t>IF Raised, </a:t>
            </a:r>
            <a:r>
              <a:rPr i="0" lang="en-US" sz="3000" u="none" cap="none" strike="noStrike">
                <a:solidFill>
                  <a:schemeClr val="dk1"/>
                </a:solidFill>
                <a:latin typeface="Calibri"/>
                <a:ea typeface="Calibri"/>
                <a:cs typeface="Calibri"/>
                <a:sym typeface="Calibri"/>
              </a:rPr>
              <a:t>Motion To </a:t>
            </a:r>
            <a:r>
              <a:rPr lang="en-US" sz="3000">
                <a:solidFill>
                  <a:schemeClr val="dk1"/>
                </a:solidFill>
                <a:latin typeface="Calibri"/>
                <a:ea typeface="Calibri"/>
                <a:cs typeface="Calibri"/>
                <a:sym typeface="Calibri"/>
              </a:rPr>
              <a:t>Discuss</a:t>
            </a:r>
            <a:r>
              <a:rPr i="0" lang="en-US" sz="3000" u="none" cap="none" strike="noStrike">
                <a:solidFill>
                  <a:schemeClr val="dk1"/>
                </a:solidFill>
                <a:latin typeface="Calibri"/>
                <a:ea typeface="Calibri"/>
                <a:cs typeface="Calibri"/>
                <a:sym typeface="Calibri"/>
              </a:rPr>
              <a:t>:</a:t>
            </a:r>
            <a:endParaRPr i="0" sz="3000" u="none" cap="none" strike="noStrike">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rPr lang="en-US" sz="2400">
                <a:solidFill>
                  <a:schemeClr val="dk1"/>
                </a:solidFill>
                <a:latin typeface="Calibri"/>
                <a:ea typeface="Calibri"/>
                <a:cs typeface="Calibri"/>
                <a:sym typeface="Calibri"/>
              </a:rPr>
              <a:t>*Kindly please say your name allowed for the minutes record, virtual attendees please vote via the chat/ comments section*</a:t>
            </a:r>
            <a:endParaRPr sz="3000">
              <a:solidFill>
                <a:schemeClr val="dk1"/>
              </a:solidFill>
              <a:latin typeface="Calibri"/>
              <a:ea typeface="Calibri"/>
              <a:cs typeface="Calibri"/>
              <a:sym typeface="Calibri"/>
            </a:endParaRPr>
          </a:p>
          <a:p>
            <a:pPr indent="-203874" lvl="1" marL="685800" marR="0" rtl="0" algn="l">
              <a:lnSpc>
                <a:spcPct val="90000"/>
              </a:lnSpc>
              <a:spcBef>
                <a:spcPts val="500"/>
              </a:spcBef>
              <a:spcAft>
                <a:spcPts val="0"/>
              </a:spcAft>
              <a:buClr>
                <a:schemeClr val="dk1"/>
              </a:buClr>
              <a:buSzPct val="100000"/>
              <a:buFont typeface="Calibri"/>
              <a:buChar char="•"/>
            </a:pPr>
            <a:r>
              <a:rPr i="0" lang="en-US" sz="3000" u="none" cap="none" strike="noStrike">
                <a:solidFill>
                  <a:schemeClr val="dk1"/>
                </a:solidFill>
                <a:latin typeface="Calibri"/>
                <a:ea typeface="Calibri"/>
                <a:cs typeface="Calibri"/>
                <a:sym typeface="Calibri"/>
              </a:rPr>
              <a:t>1</a:t>
            </a:r>
            <a:r>
              <a:rPr baseline="30000" i="0" lang="en-US" sz="3000" u="none" cap="none" strike="noStrike">
                <a:solidFill>
                  <a:schemeClr val="dk1"/>
                </a:solidFill>
                <a:latin typeface="Calibri"/>
                <a:ea typeface="Calibri"/>
                <a:cs typeface="Calibri"/>
                <a:sym typeface="Calibri"/>
              </a:rPr>
              <a:t>st</a:t>
            </a:r>
            <a:r>
              <a:rPr i="0" lang="en-US" sz="3000" u="none" cap="none" strike="noStrike">
                <a:solidFill>
                  <a:schemeClr val="dk1"/>
                </a:solidFill>
                <a:latin typeface="Calibri"/>
                <a:ea typeface="Calibri"/>
                <a:cs typeface="Calibri"/>
                <a:sym typeface="Calibri"/>
              </a:rPr>
              <a:t>: </a:t>
            </a:r>
            <a:endParaRPr i="0" sz="3000" u="none" cap="none" strike="noStrike">
              <a:solidFill>
                <a:srgbClr val="000000"/>
              </a:solidFill>
              <a:latin typeface="Calibri"/>
              <a:ea typeface="Calibri"/>
              <a:cs typeface="Calibri"/>
              <a:sym typeface="Calibri"/>
            </a:endParaRPr>
          </a:p>
          <a:p>
            <a:pPr indent="-203874" lvl="1" marL="685800" marR="0" rtl="0" algn="l">
              <a:lnSpc>
                <a:spcPct val="90000"/>
              </a:lnSpc>
              <a:spcBef>
                <a:spcPts val="500"/>
              </a:spcBef>
              <a:spcAft>
                <a:spcPts val="0"/>
              </a:spcAft>
              <a:buClr>
                <a:schemeClr val="dk1"/>
              </a:buClr>
              <a:buSzPct val="100000"/>
              <a:buFont typeface="Calibri"/>
              <a:buChar char="•"/>
            </a:pPr>
            <a:r>
              <a:rPr i="0" lang="en-US" sz="3000" u="none" cap="none" strike="noStrike">
                <a:solidFill>
                  <a:schemeClr val="dk1"/>
                </a:solidFill>
                <a:latin typeface="Calibri"/>
                <a:ea typeface="Calibri"/>
                <a:cs typeface="Calibri"/>
                <a:sym typeface="Calibri"/>
              </a:rPr>
              <a:t>2</a:t>
            </a:r>
            <a:r>
              <a:rPr baseline="30000" i="0" lang="en-US" sz="3000" u="none" cap="none" strike="noStrike">
                <a:solidFill>
                  <a:schemeClr val="dk1"/>
                </a:solidFill>
                <a:latin typeface="Calibri"/>
                <a:ea typeface="Calibri"/>
                <a:cs typeface="Calibri"/>
                <a:sym typeface="Calibri"/>
              </a:rPr>
              <a:t>nd</a:t>
            </a:r>
            <a:r>
              <a:rPr i="0" lang="en-US" sz="3000" u="none" cap="none" strike="noStrike">
                <a:solidFill>
                  <a:schemeClr val="dk1"/>
                </a:solidFill>
                <a:latin typeface="Calibri"/>
                <a:ea typeface="Calibri"/>
                <a:cs typeface="Calibri"/>
                <a:sym typeface="Calibri"/>
              </a:rPr>
              <a:t>: </a:t>
            </a:r>
            <a:endParaRPr i="0" sz="3000" u="none" cap="none" strike="noStrike">
              <a:solidFill>
                <a:srgbClr val="000000"/>
              </a:solidFill>
              <a:latin typeface="Calibri"/>
              <a:ea typeface="Calibri"/>
              <a:cs typeface="Calibri"/>
              <a:sym typeface="Calibri"/>
            </a:endParaRPr>
          </a:p>
          <a:p>
            <a:pPr indent="-203874" lvl="1" marL="685800" marR="0" rtl="0" algn="l">
              <a:lnSpc>
                <a:spcPct val="90000"/>
              </a:lnSpc>
              <a:spcBef>
                <a:spcPts val="500"/>
              </a:spcBef>
              <a:spcAft>
                <a:spcPts val="0"/>
              </a:spcAft>
              <a:buClr>
                <a:schemeClr val="dk1"/>
              </a:buClr>
              <a:buSzPct val="100000"/>
              <a:buFont typeface="Calibri"/>
              <a:buChar char="•"/>
            </a:pPr>
            <a:r>
              <a:rPr i="0" lang="en-US" sz="3000" u="none" cap="none" strike="noStrike">
                <a:solidFill>
                  <a:schemeClr val="dk1"/>
                </a:solidFill>
                <a:latin typeface="Calibri"/>
                <a:ea typeface="Calibri"/>
                <a:cs typeface="Calibri"/>
                <a:sym typeface="Calibri"/>
              </a:rPr>
              <a:t>Vote:</a:t>
            </a:r>
            <a:endParaRPr i="0" sz="3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80000"/>
              <a:buFont typeface="Arial"/>
              <a:buNone/>
            </a:pPr>
            <a:r>
              <a:rPr i="0" lang="en-US" sz="3000" u="none" cap="none" strike="noStrike">
                <a:solidFill>
                  <a:schemeClr val="dk1"/>
                </a:solidFill>
                <a:latin typeface="Calibri"/>
                <a:ea typeface="Calibri"/>
                <a:cs typeface="Calibri"/>
                <a:sym typeface="Calibri"/>
              </a:rPr>
              <a:t>			     </a:t>
            </a:r>
            <a:endParaRPr i="0" sz="3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92957"/>
              <a:buFont typeface="Arial"/>
              <a:buNone/>
            </a:pPr>
            <a:r>
              <a:t/>
            </a:r>
            <a:endParaRPr b="0" i="0" sz="2581" u="none" cap="none" strike="noStrike">
              <a:solidFill>
                <a:schemeClr val="dk1"/>
              </a:solidFill>
              <a:latin typeface="Calibri"/>
              <a:ea typeface="Calibri"/>
              <a:cs typeface="Calibri"/>
              <a:sym typeface="Calibri"/>
            </a:endParaRPr>
          </a:p>
        </p:txBody>
      </p:sp>
      <p:sp>
        <p:nvSpPr>
          <p:cNvPr id="228" name="Google Shape;228;g3ade47231de_0_330"/>
          <p:cNvSpPr txBox="1"/>
          <p:nvPr/>
        </p:nvSpPr>
        <p:spPr>
          <a:xfrm>
            <a:off x="1412711" y="6229987"/>
            <a:ext cx="9366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***Remember that only PTSA members may vote.***</a:t>
            </a:r>
            <a:endParaRPr b="0" i="0" sz="1400" u="none" cap="none" strike="noStrike">
              <a:solidFill>
                <a:srgbClr val="000000"/>
              </a:solidFill>
              <a:latin typeface="Arial"/>
              <a:ea typeface="Arial"/>
              <a:cs typeface="Arial"/>
              <a:sym typeface="Arial"/>
            </a:endParaRPr>
          </a:p>
        </p:txBody>
      </p:sp>
      <p:pic>
        <p:nvPicPr>
          <p:cNvPr descr="A qr code on a white background&#10;&#10;AI-generated content may be incorrect." id="229" name="Google Shape;229;g3ade47231de_0_330"/>
          <p:cNvPicPr preferRelativeResize="0"/>
          <p:nvPr/>
        </p:nvPicPr>
        <p:blipFill rotWithShape="1">
          <a:blip r:embed="rId4">
            <a:alphaModFix/>
          </a:blip>
          <a:srcRect b="0" l="0" r="0" t="0"/>
          <a:stretch/>
        </p:blipFill>
        <p:spPr>
          <a:xfrm>
            <a:off x="9029577" y="3685071"/>
            <a:ext cx="2241375" cy="2230752"/>
          </a:xfrm>
          <a:prstGeom prst="rect">
            <a:avLst/>
          </a:prstGeom>
          <a:noFill/>
          <a:ln>
            <a:noFill/>
          </a:ln>
        </p:spPr>
      </p:pic>
      <p:sp>
        <p:nvSpPr>
          <p:cNvPr id="230" name="Google Shape;230;g3ade47231de_0_330"/>
          <p:cNvSpPr txBox="1"/>
          <p:nvPr>
            <p:ph idx="1" type="body"/>
          </p:nvPr>
        </p:nvSpPr>
        <p:spPr>
          <a:xfrm>
            <a:off x="838200" y="5915818"/>
            <a:ext cx="10515600" cy="513900"/>
          </a:xfrm>
          <a:prstGeom prst="rect">
            <a:avLst/>
          </a:prstGeom>
          <a:noFill/>
          <a:ln>
            <a:noFill/>
          </a:ln>
        </p:spPr>
        <p:txBody>
          <a:bodyPr anchorCtr="0" anchor="t" bIns="45700" lIns="91425" spcFirstLastPara="1" rIns="91425" wrap="square" tIns="45700">
            <a:normAutofit fontScale="77500"/>
          </a:bodyPr>
          <a:lstStyle/>
          <a:p>
            <a:pPr indent="0" lvl="0" marL="50800" rtl="0" algn="ctr">
              <a:lnSpc>
                <a:spcPct val="90000"/>
              </a:lnSpc>
              <a:spcBef>
                <a:spcPts val="1000"/>
              </a:spcBef>
              <a:spcAft>
                <a:spcPts val="0"/>
              </a:spcAft>
              <a:buSzPct val="108108"/>
              <a:buNone/>
            </a:pPr>
            <a:r>
              <a:rPr lang="en-US"/>
              <a:t>                                                                                                                               Scan to pay dues.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Motion to Adjourn</a:t>
            </a:r>
            <a:endParaRPr sz="3800"/>
          </a:p>
        </p:txBody>
      </p:sp>
      <p:pic>
        <p:nvPicPr>
          <p:cNvPr descr="A picture containing icon&#10;&#10;Description automatically generated" id="236" name="Google Shape;236;p14"/>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
        <p:nvSpPr>
          <p:cNvPr id="237" name="Google Shape;237;p14"/>
          <p:cNvSpPr txBox="1"/>
          <p:nvPr/>
        </p:nvSpPr>
        <p:spPr>
          <a:xfrm>
            <a:off x="838200" y="1613423"/>
            <a:ext cx="9148640" cy="2244729"/>
          </a:xfrm>
          <a:prstGeom prst="rect">
            <a:avLst/>
          </a:prstGeom>
          <a:noFill/>
          <a:ln>
            <a:noFill/>
          </a:ln>
        </p:spPr>
        <p:txBody>
          <a:bodyPr anchorCtr="0" anchor="t" bIns="45700" lIns="91425" spcFirstLastPara="1" rIns="91425" wrap="square" tIns="45700">
            <a:normAutofit fontScale="77500" lnSpcReduction="20000"/>
          </a:bodyPr>
          <a:lstStyle/>
          <a:p>
            <a:pPr indent="-148590" lvl="0" marL="228600" marR="0" rtl="0" algn="l">
              <a:lnSpc>
                <a:spcPct val="90000"/>
              </a:lnSpc>
              <a:spcBef>
                <a:spcPts val="0"/>
              </a:spcBef>
              <a:spcAft>
                <a:spcPts val="0"/>
              </a:spcAft>
              <a:buClr>
                <a:schemeClr val="dk1"/>
              </a:buClr>
              <a:buSzPct val="127272"/>
              <a:buFont typeface="Arial"/>
              <a:buChar char="•"/>
            </a:pPr>
            <a:r>
              <a:rPr b="0" i="0" lang="en-US" sz="2200" u="none" cap="none" strike="noStrike">
                <a:solidFill>
                  <a:schemeClr val="dk1"/>
                </a:solidFill>
                <a:latin typeface="Calibri"/>
                <a:ea typeface="Calibri"/>
                <a:cs typeface="Calibri"/>
                <a:sym typeface="Calibri"/>
              </a:rPr>
              <a:t>Discussion:</a:t>
            </a:r>
            <a:endParaRPr b="0" i="0" sz="1200" u="none" cap="none" strike="noStrike">
              <a:solidFill>
                <a:srgbClr val="000000"/>
              </a:solidFill>
              <a:latin typeface="Arial"/>
              <a:ea typeface="Arial"/>
              <a:cs typeface="Arial"/>
              <a:sym typeface="Arial"/>
            </a:endParaRPr>
          </a:p>
          <a:p>
            <a:pPr indent="-148590" lvl="0" marL="228600" marR="0" rtl="0" algn="l">
              <a:lnSpc>
                <a:spcPct val="90000"/>
              </a:lnSpc>
              <a:spcBef>
                <a:spcPts val="1000"/>
              </a:spcBef>
              <a:spcAft>
                <a:spcPts val="0"/>
              </a:spcAft>
              <a:buClr>
                <a:schemeClr val="dk1"/>
              </a:buClr>
              <a:buSzPct val="127272"/>
              <a:buFont typeface="Arial"/>
              <a:buChar char="•"/>
            </a:pPr>
            <a:r>
              <a:rPr b="0" i="0" lang="en-US" sz="2200" u="none" cap="none" strike="noStrike">
                <a:solidFill>
                  <a:schemeClr val="dk1"/>
                </a:solidFill>
                <a:latin typeface="Calibri"/>
                <a:ea typeface="Calibri"/>
                <a:cs typeface="Calibri"/>
                <a:sym typeface="Calibri"/>
              </a:rPr>
              <a:t>Motion To Approve:</a:t>
            </a:r>
            <a:endParaRPr b="0" i="0" sz="1200" u="none" cap="none" strike="noStrike">
              <a:solidFill>
                <a:srgbClr val="000000"/>
              </a:solidFill>
              <a:latin typeface="Arial"/>
              <a:ea typeface="Arial"/>
              <a:cs typeface="Arial"/>
              <a:sym typeface="Arial"/>
            </a:endParaRPr>
          </a:p>
          <a:p>
            <a:pPr indent="-160019" lvl="1" marL="685800" marR="0" rtl="0" algn="l">
              <a:lnSpc>
                <a:spcPct val="90000"/>
              </a:lnSpc>
              <a:spcBef>
                <a:spcPts val="500"/>
              </a:spcBef>
              <a:spcAft>
                <a:spcPts val="0"/>
              </a:spcAft>
              <a:buClr>
                <a:schemeClr val="dk1"/>
              </a:buClr>
              <a:buSzPct val="126315"/>
              <a:buFont typeface="Arial"/>
              <a:buChar char="•"/>
            </a:pPr>
            <a:r>
              <a:rPr b="0" i="0" lang="en-US" sz="1900" u="none" cap="none" strike="noStrike">
                <a:solidFill>
                  <a:schemeClr val="dk1"/>
                </a:solidFill>
                <a:latin typeface="Calibri"/>
                <a:ea typeface="Calibri"/>
                <a:cs typeface="Calibri"/>
                <a:sym typeface="Calibri"/>
              </a:rPr>
              <a:t>1</a:t>
            </a:r>
            <a:r>
              <a:rPr b="0" baseline="30000" i="0" lang="en-US" sz="1900" u="none" cap="none" strike="noStrike">
                <a:solidFill>
                  <a:schemeClr val="dk1"/>
                </a:solidFill>
                <a:latin typeface="Calibri"/>
                <a:ea typeface="Calibri"/>
                <a:cs typeface="Calibri"/>
                <a:sym typeface="Calibri"/>
              </a:rPr>
              <a:t>st</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Ashley</a:t>
            </a:r>
            <a:r>
              <a:rPr b="0" i="0" lang="en-US" sz="1900" u="none" cap="none" strike="noStrike">
                <a:solidFill>
                  <a:schemeClr val="dk1"/>
                </a:solidFill>
                <a:latin typeface="Calibri"/>
                <a:ea typeface="Calibri"/>
                <a:cs typeface="Calibri"/>
                <a:sym typeface="Calibri"/>
              </a:rPr>
              <a:t> Reiff</a:t>
            </a:r>
            <a:endParaRPr b="0" i="0" sz="1400" u="none" cap="none" strike="noStrike">
              <a:solidFill>
                <a:srgbClr val="000000"/>
              </a:solidFill>
              <a:latin typeface="Arial"/>
              <a:ea typeface="Arial"/>
              <a:cs typeface="Arial"/>
              <a:sym typeface="Arial"/>
            </a:endParaRPr>
          </a:p>
          <a:p>
            <a:pPr indent="-160019" lvl="1" marL="685800" marR="0" rtl="0" algn="l">
              <a:lnSpc>
                <a:spcPct val="90000"/>
              </a:lnSpc>
              <a:spcBef>
                <a:spcPts val="500"/>
              </a:spcBef>
              <a:spcAft>
                <a:spcPts val="0"/>
              </a:spcAft>
              <a:buClr>
                <a:schemeClr val="dk1"/>
              </a:buClr>
              <a:buSzPct val="126315"/>
              <a:buFont typeface="Arial"/>
              <a:buChar char="•"/>
            </a:pPr>
            <a:r>
              <a:rPr b="0" i="0" lang="en-US" sz="1900" u="none" cap="none" strike="noStrike">
                <a:solidFill>
                  <a:schemeClr val="dk1"/>
                </a:solidFill>
                <a:latin typeface="Calibri"/>
                <a:ea typeface="Calibri"/>
                <a:cs typeface="Calibri"/>
                <a:sym typeface="Calibri"/>
              </a:rPr>
              <a:t>2</a:t>
            </a:r>
            <a:r>
              <a:rPr b="0" baseline="30000" i="0" lang="en-US" sz="1900" u="none" cap="none" strike="noStrike">
                <a:solidFill>
                  <a:schemeClr val="dk1"/>
                </a:solidFill>
                <a:latin typeface="Calibri"/>
                <a:ea typeface="Calibri"/>
                <a:cs typeface="Calibri"/>
                <a:sym typeface="Calibri"/>
              </a:rPr>
              <a:t>nd</a:t>
            </a:r>
            <a:r>
              <a:rPr b="0" i="0" lang="en-US" sz="1900" u="none" cap="none" strike="noStrike">
                <a:solidFill>
                  <a:schemeClr val="dk1"/>
                </a:solidFill>
                <a:latin typeface="Calibri"/>
                <a:ea typeface="Calibri"/>
                <a:cs typeface="Calibri"/>
                <a:sym typeface="Calibri"/>
              </a:rPr>
              <a:t>: Jen Th</a:t>
            </a:r>
            <a:r>
              <a:rPr lang="en-US" sz="1900">
                <a:solidFill>
                  <a:schemeClr val="dk1"/>
                </a:solidFill>
                <a:latin typeface="Calibri"/>
                <a:ea typeface="Calibri"/>
                <a:cs typeface="Calibri"/>
                <a:sym typeface="Calibri"/>
              </a:rPr>
              <a:t>iebert</a:t>
            </a:r>
            <a:endParaRPr b="0" i="0" sz="1400" u="none" cap="none" strike="noStrike">
              <a:solidFill>
                <a:srgbClr val="000000"/>
              </a:solidFill>
              <a:latin typeface="Arial"/>
              <a:ea typeface="Arial"/>
              <a:cs typeface="Arial"/>
              <a:sym typeface="Arial"/>
            </a:endParaRPr>
          </a:p>
          <a:p>
            <a:pPr indent="-160019" lvl="1" marL="685800" marR="0" rtl="0" algn="l">
              <a:lnSpc>
                <a:spcPct val="90000"/>
              </a:lnSpc>
              <a:spcBef>
                <a:spcPts val="500"/>
              </a:spcBef>
              <a:spcAft>
                <a:spcPts val="0"/>
              </a:spcAft>
              <a:buClr>
                <a:schemeClr val="dk1"/>
              </a:buClr>
              <a:buSzPct val="126315"/>
              <a:buFont typeface="Arial"/>
              <a:buChar char="•"/>
            </a:pPr>
            <a:r>
              <a:rPr b="0" i="0" lang="en-US" sz="1900" u="none" cap="none" strike="noStrike">
                <a:solidFill>
                  <a:schemeClr val="dk1"/>
                </a:solidFill>
                <a:latin typeface="Calibri"/>
                <a:ea typeface="Calibri"/>
                <a:cs typeface="Calibri"/>
                <a:sym typeface="Calibri"/>
              </a:rPr>
              <a:t>Vote:</a:t>
            </a:r>
            <a:r>
              <a:rPr lang="en-US" sz="1900">
                <a:solidFill>
                  <a:schemeClr val="dk1"/>
                </a:solidFill>
                <a:latin typeface="Calibri"/>
                <a:ea typeface="Calibri"/>
                <a:cs typeface="Calibri"/>
                <a:sym typeface="Calibri"/>
              </a:rPr>
              <a:t>Yes: 4/4 in person, 5/5 online; No: 0/0</a:t>
            </a:r>
            <a:endParaRPr b="0" i="0" sz="19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100000"/>
              <a:buFont typeface="Arial"/>
              <a:buNone/>
            </a:pPr>
            <a:r>
              <a:rPr b="0" i="0" lang="en-US" sz="2400" u="none" cap="none" strike="noStrike">
                <a:solidFill>
                  <a:schemeClr val="dk1"/>
                </a:solidFill>
                <a:latin typeface="Calibri"/>
                <a:ea typeface="Calibri"/>
                <a:cs typeface="Calibri"/>
                <a:sym typeface="Calibri"/>
              </a:rPr>
              <a:t>			     Anonymous Feedback: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ct val="100000"/>
              <a:buFont typeface="Arial"/>
              <a:buNone/>
            </a:pPr>
            <a:r>
              <a:t/>
            </a:r>
            <a:endParaRPr b="0" i="0" sz="2400" u="none" cap="none" strike="noStrike">
              <a:solidFill>
                <a:schemeClr val="dk1"/>
              </a:solidFill>
              <a:latin typeface="Calibri"/>
              <a:ea typeface="Calibri"/>
              <a:cs typeface="Calibri"/>
              <a:sym typeface="Calibri"/>
            </a:endParaRPr>
          </a:p>
        </p:txBody>
      </p:sp>
      <p:sp>
        <p:nvSpPr>
          <p:cNvPr id="238" name="Google Shape;238;p14"/>
          <p:cNvSpPr txBox="1"/>
          <p:nvPr/>
        </p:nvSpPr>
        <p:spPr>
          <a:xfrm>
            <a:off x="1424349" y="5854962"/>
            <a:ext cx="936648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***Remember that only PTSA members may vote.***</a:t>
            </a:r>
            <a:endParaRPr b="0" i="0" sz="1400" u="none" cap="none" strike="noStrike">
              <a:solidFill>
                <a:srgbClr val="000000"/>
              </a:solidFill>
              <a:latin typeface="Arial"/>
              <a:ea typeface="Arial"/>
              <a:cs typeface="Arial"/>
              <a:sym typeface="Arial"/>
            </a:endParaRPr>
          </a:p>
        </p:txBody>
      </p:sp>
      <p:pic>
        <p:nvPicPr>
          <p:cNvPr id="239" name="Google Shape;239;p14"/>
          <p:cNvPicPr preferRelativeResize="0"/>
          <p:nvPr/>
        </p:nvPicPr>
        <p:blipFill rotWithShape="1">
          <a:blip r:embed="rId4">
            <a:alphaModFix/>
          </a:blip>
          <a:srcRect b="0" l="0" r="0" t="0"/>
          <a:stretch/>
        </p:blipFill>
        <p:spPr>
          <a:xfrm>
            <a:off x="4247000" y="4040726"/>
            <a:ext cx="1849000" cy="1631626"/>
          </a:xfrm>
          <a:prstGeom prst="rect">
            <a:avLst/>
          </a:prstGeom>
          <a:noFill/>
          <a:ln>
            <a:noFill/>
          </a:ln>
        </p:spPr>
      </p:pic>
      <p:pic>
        <p:nvPicPr>
          <p:cNvPr descr="A qr code on a white background&#10;&#10;AI-generated content may be incorrect." id="240" name="Google Shape;240;p14"/>
          <p:cNvPicPr preferRelativeResize="0"/>
          <p:nvPr/>
        </p:nvPicPr>
        <p:blipFill rotWithShape="1">
          <a:blip r:embed="rId5">
            <a:alphaModFix/>
          </a:blip>
          <a:srcRect b="0" l="0" r="0" t="0"/>
          <a:stretch/>
        </p:blipFill>
        <p:spPr>
          <a:xfrm>
            <a:off x="9399677" y="2472296"/>
            <a:ext cx="2241375" cy="2230752"/>
          </a:xfrm>
          <a:prstGeom prst="rect">
            <a:avLst/>
          </a:prstGeom>
          <a:noFill/>
          <a:ln>
            <a:noFill/>
          </a:ln>
        </p:spPr>
      </p:pic>
      <p:sp>
        <p:nvSpPr>
          <p:cNvPr id="241" name="Google Shape;241;p14"/>
          <p:cNvSpPr txBox="1"/>
          <p:nvPr>
            <p:ph idx="1" type="body"/>
          </p:nvPr>
        </p:nvSpPr>
        <p:spPr>
          <a:xfrm>
            <a:off x="1343525" y="4611531"/>
            <a:ext cx="10515600" cy="513900"/>
          </a:xfrm>
          <a:prstGeom prst="rect">
            <a:avLst/>
          </a:prstGeom>
          <a:noFill/>
          <a:ln>
            <a:noFill/>
          </a:ln>
        </p:spPr>
        <p:txBody>
          <a:bodyPr anchorCtr="0" anchor="t" bIns="45700" lIns="91425" spcFirstLastPara="1" rIns="91425" wrap="square" tIns="45700">
            <a:normAutofit fontScale="77500"/>
          </a:bodyPr>
          <a:lstStyle/>
          <a:p>
            <a:pPr indent="0" lvl="0" marL="50800" rtl="0" algn="ctr">
              <a:lnSpc>
                <a:spcPct val="90000"/>
              </a:lnSpc>
              <a:spcBef>
                <a:spcPts val="1000"/>
              </a:spcBef>
              <a:spcAft>
                <a:spcPts val="0"/>
              </a:spcAft>
              <a:buSzPct val="108108"/>
              <a:buNone/>
            </a:pPr>
            <a:r>
              <a:rPr lang="en-US"/>
              <a:t>                                                                                                                               Scan to pay dues.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2"/>
          <p:cNvSpPr txBox="1"/>
          <p:nvPr>
            <p:ph type="title"/>
          </p:nvPr>
        </p:nvSpPr>
        <p:spPr>
          <a:xfrm>
            <a:off x="3681984" y="355981"/>
            <a:ext cx="4693920" cy="13722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52777"/>
              <a:buNone/>
            </a:pPr>
            <a:r>
              <a:rPr lang="en-US" sz="3200"/>
              <a:t>To be a voting PTSA member, a reminder to please pay your PTSA dues.</a:t>
            </a:r>
            <a:endParaRPr/>
          </a:p>
        </p:txBody>
      </p:sp>
      <p:sp>
        <p:nvSpPr>
          <p:cNvPr id="92" name="Google Shape;92;p32"/>
          <p:cNvSpPr txBox="1"/>
          <p:nvPr>
            <p:ph idx="1" type="body"/>
          </p:nvPr>
        </p:nvSpPr>
        <p:spPr>
          <a:xfrm>
            <a:off x="838200" y="5915818"/>
            <a:ext cx="10515600" cy="513857"/>
          </a:xfrm>
          <a:prstGeom prst="rect">
            <a:avLst/>
          </a:prstGeom>
          <a:noFill/>
          <a:ln>
            <a:noFill/>
          </a:ln>
        </p:spPr>
        <p:txBody>
          <a:bodyPr anchorCtr="0" anchor="t" bIns="45700" lIns="91425" spcFirstLastPara="1" rIns="91425" wrap="square" tIns="45700">
            <a:normAutofit fontScale="92500" lnSpcReduction="20000"/>
          </a:bodyPr>
          <a:lstStyle/>
          <a:p>
            <a:pPr indent="0" lvl="0" marL="50800" rtl="0" algn="ctr">
              <a:lnSpc>
                <a:spcPct val="90000"/>
              </a:lnSpc>
              <a:spcBef>
                <a:spcPts val="1000"/>
              </a:spcBef>
              <a:spcAft>
                <a:spcPts val="0"/>
              </a:spcAft>
              <a:buSzPct val="108108"/>
              <a:buNone/>
            </a:pPr>
            <a:r>
              <a:rPr lang="en-US"/>
              <a:t>Scan to pay dues.</a:t>
            </a:r>
            <a:endParaRPr/>
          </a:p>
        </p:txBody>
      </p:sp>
      <p:sp>
        <p:nvSpPr>
          <p:cNvPr id="93" name="Google Shape;93;p32"/>
          <p:cNvSpPr txBox="1"/>
          <p:nvPr/>
        </p:nvSpPr>
        <p:spPr>
          <a:xfrm>
            <a:off x="3047238" y="3275112"/>
            <a:ext cx="60944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 picture containing icon&#10;&#10;Description automatically generated" id="94" name="Google Shape;94;p32"/>
          <p:cNvPicPr preferRelativeResize="0"/>
          <p:nvPr/>
        </p:nvPicPr>
        <p:blipFill rotWithShape="1">
          <a:blip r:embed="rId3">
            <a:alphaModFix/>
          </a:blip>
          <a:srcRect b="0" l="0" r="0" t="0"/>
          <a:stretch/>
        </p:blipFill>
        <p:spPr>
          <a:xfrm>
            <a:off x="9683877" y="681037"/>
            <a:ext cx="1666875" cy="1666875"/>
          </a:xfrm>
          <a:prstGeom prst="rect">
            <a:avLst/>
          </a:prstGeom>
          <a:noFill/>
          <a:ln>
            <a:noFill/>
          </a:ln>
        </p:spPr>
      </p:pic>
      <p:pic>
        <p:nvPicPr>
          <p:cNvPr id="95" name="Google Shape;95;p32"/>
          <p:cNvPicPr preferRelativeResize="0"/>
          <p:nvPr/>
        </p:nvPicPr>
        <p:blipFill>
          <a:blip r:embed="rId4">
            <a:alphaModFix/>
          </a:blip>
          <a:stretch>
            <a:fillRect/>
          </a:stretch>
        </p:blipFill>
        <p:spPr>
          <a:xfrm>
            <a:off x="4543775" y="2085375"/>
            <a:ext cx="2970313" cy="29703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CFI84 PTSA Meeting Agenda</a:t>
            </a:r>
            <a:endParaRPr sz="3800"/>
          </a:p>
        </p:txBody>
      </p:sp>
      <p:sp>
        <p:nvSpPr>
          <p:cNvPr id="102" name="Google Shape;102;p2"/>
          <p:cNvSpPr txBox="1"/>
          <p:nvPr>
            <p:ph idx="1" type="body"/>
          </p:nvPr>
        </p:nvSpPr>
        <p:spPr>
          <a:xfrm>
            <a:off x="838200" y="1825625"/>
            <a:ext cx="10515600" cy="474450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Welcome</a:t>
            </a:r>
            <a:endParaRPr/>
          </a:p>
          <a:p>
            <a:pPr indent="-228600" lvl="0" marL="228600" rtl="0" algn="l">
              <a:lnSpc>
                <a:spcPct val="90000"/>
              </a:lnSpc>
              <a:spcBef>
                <a:spcPts val="1000"/>
              </a:spcBef>
              <a:spcAft>
                <a:spcPts val="0"/>
              </a:spcAft>
              <a:buClr>
                <a:schemeClr val="dk1"/>
              </a:buClr>
              <a:buSzPts val="2800"/>
              <a:buChar char="•"/>
            </a:pPr>
            <a:r>
              <a:rPr lang="en-US"/>
              <a:t>Essential Agreements &amp; Procedural Norms</a:t>
            </a:r>
            <a:endParaRPr/>
          </a:p>
          <a:p>
            <a:pPr indent="-228600" lvl="0" marL="228600" rtl="0" algn="l">
              <a:lnSpc>
                <a:spcPct val="90000"/>
              </a:lnSpc>
              <a:spcBef>
                <a:spcPts val="1000"/>
              </a:spcBef>
              <a:spcAft>
                <a:spcPts val="0"/>
              </a:spcAft>
              <a:buClr>
                <a:schemeClr val="dk1"/>
              </a:buClr>
              <a:buSzPts val="2800"/>
              <a:buChar char="•"/>
            </a:pPr>
            <a:r>
              <a:rPr lang="en-US"/>
              <a:t>November 2025 Minutes Approval</a:t>
            </a:r>
            <a:endParaRPr/>
          </a:p>
          <a:p>
            <a:pPr indent="-228600" lvl="0" marL="228600" rtl="0" algn="l">
              <a:lnSpc>
                <a:spcPct val="90000"/>
              </a:lnSpc>
              <a:spcBef>
                <a:spcPts val="1000"/>
              </a:spcBef>
              <a:spcAft>
                <a:spcPts val="0"/>
              </a:spcAft>
              <a:buClr>
                <a:schemeClr val="dk1"/>
              </a:buClr>
              <a:buSzPts val="2800"/>
              <a:buChar char="•"/>
            </a:pPr>
            <a:r>
              <a:rPr lang="en-US"/>
              <a:t>Treasurer Report </a:t>
            </a:r>
            <a:endParaRPr/>
          </a:p>
          <a:p>
            <a:pPr indent="-228600" lvl="0" marL="228600" rtl="0" algn="l">
              <a:lnSpc>
                <a:spcPct val="90000"/>
              </a:lnSpc>
              <a:spcBef>
                <a:spcPts val="1000"/>
              </a:spcBef>
              <a:spcAft>
                <a:spcPts val="0"/>
              </a:spcAft>
              <a:buClr>
                <a:schemeClr val="dk1"/>
              </a:buClr>
              <a:buSzPts val="2800"/>
              <a:buChar char="•"/>
            </a:pPr>
            <a:r>
              <a:rPr lang="en-US"/>
              <a:t>Principal Miller’s Report</a:t>
            </a:r>
            <a:endParaRPr/>
          </a:p>
          <a:p>
            <a:pPr indent="-228600" lvl="0" marL="228600" rtl="0" algn="l">
              <a:lnSpc>
                <a:spcPct val="90000"/>
              </a:lnSpc>
              <a:spcBef>
                <a:spcPts val="1000"/>
              </a:spcBef>
              <a:spcAft>
                <a:spcPts val="0"/>
              </a:spcAft>
              <a:buClr>
                <a:schemeClr val="dk1"/>
              </a:buClr>
              <a:buSzPts val="2800"/>
              <a:buChar char="•"/>
            </a:pPr>
            <a:r>
              <a:rPr lang="en-US"/>
              <a:t>Committees &amp; Coordinator Updates</a:t>
            </a:r>
            <a:endParaRPr/>
          </a:p>
          <a:p>
            <a:pPr indent="-228600" lvl="0" marL="228600" rtl="0" algn="l">
              <a:lnSpc>
                <a:spcPct val="90000"/>
              </a:lnSpc>
              <a:spcBef>
                <a:spcPts val="1000"/>
              </a:spcBef>
              <a:spcAft>
                <a:spcPts val="0"/>
              </a:spcAft>
              <a:buClr>
                <a:schemeClr val="dk1"/>
              </a:buClr>
              <a:buSzPts val="2800"/>
              <a:buChar char="•"/>
            </a:pPr>
            <a:r>
              <a:rPr lang="en-US"/>
              <a:t>Upcoming events &amp; Volunteer opportunities</a:t>
            </a:r>
            <a:endParaRPr/>
          </a:p>
          <a:p>
            <a:pPr indent="-228600" lvl="0" marL="228600" rtl="0" algn="l">
              <a:lnSpc>
                <a:spcPct val="90000"/>
              </a:lnSpc>
              <a:spcBef>
                <a:spcPts val="1000"/>
              </a:spcBef>
              <a:spcAft>
                <a:spcPts val="0"/>
              </a:spcAft>
              <a:buClr>
                <a:schemeClr val="dk1"/>
              </a:buClr>
              <a:buSzPts val="2800"/>
              <a:buChar char="•"/>
            </a:pPr>
            <a:r>
              <a:rPr lang="en-US"/>
              <a:t>Motion to Adjourn</a:t>
            </a:r>
            <a:endParaRPr/>
          </a:p>
        </p:txBody>
      </p:sp>
      <p:pic>
        <p:nvPicPr>
          <p:cNvPr descr="A picture containing icon&#10;&#10;Description automatically generated" id="103" name="Google Shape;103;p2"/>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482607" y="128063"/>
            <a:ext cx="896619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entury Gothic"/>
              <a:buNone/>
            </a:pPr>
            <a:r>
              <a:rPr lang="en-US" sz="3400">
                <a:latin typeface="Century Gothic"/>
                <a:ea typeface="Century Gothic"/>
                <a:cs typeface="Century Gothic"/>
                <a:sym typeface="Century Gothic"/>
              </a:rPr>
              <a:t>Essential Agreements &amp; Procedural Norms</a:t>
            </a:r>
            <a:endParaRPr sz="3400"/>
          </a:p>
        </p:txBody>
      </p:sp>
      <p:pic>
        <p:nvPicPr>
          <p:cNvPr descr="A picture containing icon&#10;&#10;Description automatically generated" id="110" name="Google Shape;110;p3"/>
          <p:cNvPicPr preferRelativeResize="0"/>
          <p:nvPr/>
        </p:nvPicPr>
        <p:blipFill rotWithShape="1">
          <a:blip r:embed="rId3">
            <a:alphaModFix/>
          </a:blip>
          <a:srcRect b="0" l="0" r="0" t="0"/>
          <a:stretch/>
        </p:blipFill>
        <p:spPr>
          <a:xfrm>
            <a:off x="9686925" y="160602"/>
            <a:ext cx="1666875" cy="1666875"/>
          </a:xfrm>
          <a:prstGeom prst="rect">
            <a:avLst/>
          </a:prstGeom>
          <a:noFill/>
          <a:ln>
            <a:noFill/>
          </a:ln>
        </p:spPr>
      </p:pic>
      <p:graphicFrame>
        <p:nvGraphicFramePr>
          <p:cNvPr id="111" name="Google Shape;111;p3"/>
          <p:cNvGraphicFramePr/>
          <p:nvPr/>
        </p:nvGraphicFramePr>
        <p:xfrm>
          <a:off x="507992" y="1859490"/>
          <a:ext cx="3000000" cy="3000000"/>
        </p:xfrm>
        <a:graphic>
          <a:graphicData uri="http://schemas.openxmlformats.org/drawingml/2006/table">
            <a:tbl>
              <a:tblPr bandRow="1" firstRow="1">
                <a:noFill/>
                <a:tableStyleId>{3CA26302-7009-4AB6-BBB9-B67B905430F7}</a:tableStyleId>
              </a:tblPr>
              <a:tblGrid>
                <a:gridCol w="3884500"/>
                <a:gridCol w="725765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Essential Agreements Mapped To…</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Procedural Norms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Transparency &amp; Responsiveness: </a:t>
                      </a:r>
                      <a:r>
                        <a:rPr b="0" i="0" lang="en-US" sz="1400" u="none" cap="none" strike="noStrike">
                          <a:solidFill>
                            <a:schemeClr val="dk1"/>
                          </a:solidFill>
                          <a:latin typeface="Calibri"/>
                          <a:ea typeface="Calibri"/>
                          <a:cs typeface="Calibri"/>
                          <a:sym typeface="Calibri"/>
                        </a:rPr>
                        <a:t>We want to be transparent in our norms and work, and responsive to all questions and comments.</a:t>
                      </a:r>
                      <a:endParaRPr sz="1400" u="none" cap="none" strike="noStrike"/>
                    </a:p>
                  </a:txBody>
                  <a:tcPr marT="45725" marB="45725" marR="91450" marL="91450"/>
                </a:tc>
                <a:tc>
                  <a:txBody>
                    <a:bodyPr/>
                    <a:lstStyle/>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Minutes will be taken in line with nonprofit norms and shared in a timely manner with the entire school community.</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An anonymous feedback survey will be offered after every meeting.</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Questions not answered in the meeting and placed in the Chat, or sent in the survey, will be responded to in a timely manner.</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Questions that address topics over which we have no decision-making power or control will be directed to the appropriate parties. </a:t>
                      </a:r>
                      <a:endParaRPr b="0" i="0" sz="1050" u="none" cap="none" strike="noStrike">
                        <a:solidFill>
                          <a:srgbClr val="000000"/>
                        </a:solidFill>
                        <a:latin typeface="Noto Sans Symbols"/>
                        <a:ea typeface="Noto Sans Symbols"/>
                        <a:cs typeface="Noto Sans Symbols"/>
                        <a:sym typeface="Noto Sans Symbols"/>
                      </a:endParaRPr>
                    </a:p>
                  </a:txBody>
                  <a:tcPr marT="45725" marB="45725" marR="68575" marL="68575"/>
                </a:tc>
              </a:tr>
              <a:tr h="370850">
                <a:tc>
                  <a:txBody>
                    <a:bodyPr/>
                    <a:lstStyle/>
                    <a:p>
                      <a:pPr indent="0" lvl="0" marL="0" marR="0" rtl="0" algn="l">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Trustworthiness: </a:t>
                      </a:r>
                      <a:r>
                        <a:rPr b="0" i="0" lang="en-US" sz="1400" u="none" cap="none" strike="noStrike">
                          <a:solidFill>
                            <a:schemeClr val="dk1"/>
                          </a:solidFill>
                          <a:latin typeface="Calibri"/>
                          <a:ea typeface="Calibri"/>
                          <a:cs typeface="Calibri"/>
                          <a:sym typeface="Calibri"/>
                        </a:rPr>
                        <a:t>We want our meetings to be a safe space where everyone feels free to share.</a:t>
                      </a:r>
                      <a:endParaRPr sz="1400" u="none" cap="none" strike="noStrike"/>
                    </a:p>
                  </a:txBody>
                  <a:tcPr marT="45725" marB="45725" marR="91450" marL="91450"/>
                </a:tc>
                <a:tc>
                  <a:txBody>
                    <a:bodyPr/>
                    <a:lstStyle/>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Voting will be anonymous. We’ll use Microsoft Teams while virtual. </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Comments made by someone other than yourself may not be used outside this space.</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Comments and questions may only include your own voice. </a:t>
                      </a:r>
                      <a:endParaRPr b="0" i="0" sz="1050" u="none" cap="none" strike="noStrike">
                        <a:solidFill>
                          <a:srgbClr val="000000"/>
                        </a:solidFill>
                        <a:latin typeface="Noto Sans Symbols"/>
                        <a:ea typeface="Noto Sans Symbols"/>
                        <a:cs typeface="Noto Sans Symbols"/>
                        <a:sym typeface="Noto Sans Symbols"/>
                      </a:endParaRPr>
                    </a:p>
                  </a:txBody>
                  <a:tcPr marT="45725" marB="45725" marR="68575" marL="68575"/>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Inclusivity: </a:t>
                      </a:r>
                      <a:r>
                        <a:rPr b="0" i="0" lang="en-US" sz="1400" u="none" cap="none" strike="noStrike">
                          <a:solidFill>
                            <a:schemeClr val="dk1"/>
                          </a:solidFill>
                          <a:latin typeface="Calibri"/>
                          <a:ea typeface="Calibri"/>
                          <a:cs typeface="Calibri"/>
                          <a:sym typeface="Calibri"/>
                        </a:rPr>
                        <a:t>We want to be an organization that is designed with the inclusion of all people in mind. We shall do our best to break down all barriers to inclusion.</a:t>
                      </a:r>
                      <a:endParaRPr sz="1400" u="none" cap="none" strike="noStrike"/>
                    </a:p>
                  </a:txBody>
                  <a:tcPr marT="45725" marB="45725" marR="91450" marL="91450"/>
                </a:tc>
                <a:tc>
                  <a:txBody>
                    <a:bodyPr/>
                    <a:lstStyle/>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When presenting or sharing, speak as if your audience is completely new to the topic at hand. We have new parents and staff join our meetings all the time.</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Committees will remain open to new members.</a:t>
                      </a:r>
                      <a:endParaRPr b="0" i="0" sz="1050" u="none" cap="none" strike="noStrike">
                        <a:solidFill>
                          <a:srgbClr val="000000"/>
                        </a:solidFill>
                        <a:latin typeface="Noto Sans Symbols"/>
                        <a:ea typeface="Noto Sans Symbols"/>
                        <a:cs typeface="Noto Sans Symbols"/>
                        <a:sym typeface="Noto Sans Symbols"/>
                      </a:endParaRPr>
                    </a:p>
                  </a:txBody>
                  <a:tcPr marT="45725" marB="45725" marR="68575" marL="68575"/>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Respect: </a:t>
                      </a:r>
                      <a:r>
                        <a:rPr b="0" i="0" lang="en-US" sz="1400" u="none" cap="none" strike="noStrike">
                          <a:solidFill>
                            <a:schemeClr val="dk1"/>
                          </a:solidFill>
                          <a:latin typeface="Calibri"/>
                          <a:ea typeface="Calibri"/>
                          <a:cs typeface="Calibri"/>
                          <a:sym typeface="Calibri"/>
                        </a:rPr>
                        <a:t>We want to be respectful of ideas that are shared and the people who share them. Disagreement is okay, but we can disagree while adhering to the agreements and norms we have established as a group. </a:t>
                      </a:r>
                      <a:endParaRPr sz="1400" u="none" cap="none" strike="noStrike"/>
                    </a:p>
                  </a:txBody>
                  <a:tcPr marT="45725" marB="45725" marR="91450" marL="91450"/>
                </a:tc>
                <a:tc>
                  <a:txBody>
                    <a:bodyPr/>
                    <a:lstStyle/>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Name-calling, bullying and harassment will not be tolerated at Board or Committee meetings. A reminder to our commitment to adhere to these norms will be given. If the behavior continues, the offending individual may be muted and/or removed from the current and future meetings. </a:t>
                      </a:r>
                      <a:endParaRPr b="0" i="0" sz="1050" u="none" cap="none" strike="noStrike">
                        <a:solidFill>
                          <a:srgbClr val="000000"/>
                        </a:solidFill>
                        <a:latin typeface="Noto Sans Symbols"/>
                        <a:ea typeface="Noto Sans Symbols"/>
                        <a:cs typeface="Noto Sans Symbols"/>
                        <a:sym typeface="Noto Sans Symbols"/>
                      </a:endParaRPr>
                    </a:p>
                  </a:txBody>
                  <a:tcPr marT="45725" marB="45725" marR="68575" marL="68575"/>
                </a:tc>
              </a:tr>
              <a:tr h="370850">
                <a:tc>
                  <a:txBody>
                    <a:bodyPr/>
                    <a:lstStyle/>
                    <a:p>
                      <a:pPr indent="0" lvl="0" marL="0" marR="0" rtl="0" algn="l">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Commitment to the Work: </a:t>
                      </a:r>
                      <a:r>
                        <a:rPr b="0" i="0" lang="en-US" sz="1400" u="none" cap="none" strike="noStrike">
                          <a:solidFill>
                            <a:schemeClr val="dk1"/>
                          </a:solidFill>
                          <a:latin typeface="Calibri"/>
                          <a:ea typeface="Calibri"/>
                          <a:cs typeface="Calibri"/>
                          <a:sym typeface="Calibri"/>
                        </a:rPr>
                        <a:t>We want our Board and Committee meetings to be efficient and effective.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We will reaffirm our adherence to these Agreements &amp; Norms at the beginning of every meeting.</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We will begin and end on time. Those who join late will be admitted and private messaged the Agreements &amp; Norms. If you choose to stay, you are agreeing to adhere to them.</a:t>
                      </a:r>
                      <a:endParaRPr b="0" i="0" sz="1050" u="none" cap="none" strike="noStrike">
                        <a:solidFill>
                          <a:srgbClr val="000000"/>
                        </a:solidFill>
                        <a:latin typeface="Noto Sans Symbols"/>
                        <a:ea typeface="Noto Sans Symbols"/>
                        <a:cs typeface="Noto Sans Symbols"/>
                        <a:sym typeface="Noto Sans Symbols"/>
                      </a:endParaRPr>
                    </a:p>
                    <a:p>
                      <a:pPr indent="-66675" lvl="0" marL="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Calibri"/>
                          <a:ea typeface="Calibri"/>
                          <a:cs typeface="Calibri"/>
                          <a:sym typeface="Calibri"/>
                        </a:rPr>
                        <a:t>The CFI84 PTSA, and its committees/coordinators, have specific scopes of work. All officers, chairs, coordinators, members and volunteers who choose to engage in the work agree to support its implementation. Anyone working against the work may be removed or barred from meetings, emails, etc.    </a:t>
                      </a:r>
                      <a:endParaRPr b="0" i="0" sz="1050" u="none" cap="none" strike="noStrike">
                        <a:solidFill>
                          <a:srgbClr val="000000"/>
                        </a:solidFill>
                        <a:latin typeface="Noto Sans Symbols"/>
                        <a:ea typeface="Noto Sans Symbols"/>
                        <a:cs typeface="Noto Sans Symbols"/>
                        <a:sym typeface="Noto Sans Symbols"/>
                      </a:endParaRPr>
                    </a:p>
                  </a:txBody>
                  <a:tcPr marT="45725" marB="45725" marR="68575" marL="68575"/>
                </a:tc>
              </a:tr>
            </a:tbl>
          </a:graphicData>
        </a:graphic>
      </p:graphicFrame>
      <p:sp>
        <p:nvSpPr>
          <p:cNvPr id="112" name="Google Shape;112;p3"/>
          <p:cNvSpPr txBox="1"/>
          <p:nvPr/>
        </p:nvSpPr>
        <p:spPr>
          <a:xfrm>
            <a:off x="474139" y="1058214"/>
            <a:ext cx="885613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entury Gothic"/>
                <a:ea typeface="Century Gothic"/>
                <a:cs typeface="Century Gothic"/>
                <a:sym typeface="Century Gothic"/>
              </a:rPr>
              <a:t>Your continued presence at this meeting affirms your commitment to adhere to these Agreements &amp; Norms.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entury Gothic"/>
              <a:buNone/>
            </a:pPr>
            <a:r>
              <a:rPr lang="en-US" sz="3800">
                <a:latin typeface="Century Gothic"/>
                <a:ea typeface="Century Gothic"/>
                <a:cs typeface="Century Gothic"/>
                <a:sym typeface="Century Gothic"/>
              </a:rPr>
              <a:t>October 20, 2025 Minutes Approval</a:t>
            </a:r>
            <a:endParaRPr sz="3800"/>
          </a:p>
        </p:txBody>
      </p:sp>
      <p:pic>
        <p:nvPicPr>
          <p:cNvPr descr="A picture containing icon&#10;&#10;Description automatically generated" id="118" name="Google Shape;118;p4"/>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
        <p:nvSpPr>
          <p:cNvPr id="119" name="Google Shape;11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Discussion: (to review go to https://www.cfi84ptsa.org/)</a:t>
            </a:r>
            <a:endParaRPr/>
          </a:p>
          <a:p>
            <a:pPr indent="-228600" lvl="0" marL="228600" rtl="0" algn="l">
              <a:lnSpc>
                <a:spcPct val="90000"/>
              </a:lnSpc>
              <a:spcBef>
                <a:spcPts val="1000"/>
              </a:spcBef>
              <a:spcAft>
                <a:spcPts val="0"/>
              </a:spcAft>
              <a:buSzPts val="2800"/>
              <a:buChar char="•"/>
            </a:pPr>
            <a:r>
              <a:rPr lang="en-US"/>
              <a:t>Motion To Approve:</a:t>
            </a:r>
            <a:endParaRPr/>
          </a:p>
          <a:p>
            <a:pPr indent="-228600" lvl="1" marL="685800" rtl="0" algn="l">
              <a:lnSpc>
                <a:spcPct val="90000"/>
              </a:lnSpc>
              <a:spcBef>
                <a:spcPts val="1000"/>
              </a:spcBef>
              <a:spcAft>
                <a:spcPts val="0"/>
              </a:spcAft>
              <a:buSzPts val="2800"/>
              <a:buChar char="•"/>
            </a:pPr>
            <a:r>
              <a:rPr lang="en-US"/>
              <a:t>Kindly please say your name allowed for the minutes record, virtual attendees please vote via the chat and linked forms*</a:t>
            </a:r>
            <a:endParaRPr/>
          </a:p>
          <a:p>
            <a:pPr indent="0" lvl="0" marL="50800" rtl="0" algn="ctr">
              <a:spcBef>
                <a:spcPts val="1000"/>
              </a:spcBef>
              <a:spcAft>
                <a:spcPts val="0"/>
              </a:spcAft>
              <a:buNone/>
            </a:pPr>
            <a:r>
              <a:rPr lang="en-US"/>
              <a:t>                                                                                               S</a:t>
            </a:r>
            <a:r>
              <a:rPr lang="en-US"/>
              <a:t>can to pay dues.</a:t>
            </a:r>
            <a:endParaRPr/>
          </a:p>
          <a:p>
            <a:pPr indent="-50800" lvl="1" marL="685800" rtl="0" algn="l">
              <a:lnSpc>
                <a:spcPct val="90000"/>
              </a:lnSpc>
              <a:spcBef>
                <a:spcPts val="1000"/>
              </a:spcBef>
              <a:spcAft>
                <a:spcPts val="0"/>
              </a:spcAft>
              <a:buSzPts val="2800"/>
              <a:buNone/>
            </a:pPr>
            <a:r>
              <a:t/>
            </a:r>
            <a:endParaRPr/>
          </a:p>
          <a:p>
            <a:pPr indent="-228600" lvl="1" marL="685800" rtl="0" algn="l">
              <a:lnSpc>
                <a:spcPct val="90000"/>
              </a:lnSpc>
              <a:spcBef>
                <a:spcPts val="500"/>
              </a:spcBef>
              <a:spcAft>
                <a:spcPts val="0"/>
              </a:spcAft>
              <a:buClr>
                <a:schemeClr val="dk1"/>
              </a:buClr>
              <a:buSzPts val="2400"/>
              <a:buChar char="•"/>
            </a:pPr>
            <a:r>
              <a:rPr lang="en-US"/>
              <a:t>1</a:t>
            </a:r>
            <a:r>
              <a:rPr baseline="30000" lang="en-US"/>
              <a:t>st</a:t>
            </a:r>
            <a:r>
              <a:rPr lang="en-US"/>
              <a:t>: Stephanie Kime</a:t>
            </a:r>
            <a:endParaRPr/>
          </a:p>
          <a:p>
            <a:pPr indent="-228600" lvl="1" marL="685800" rtl="0" algn="l">
              <a:lnSpc>
                <a:spcPct val="90000"/>
              </a:lnSpc>
              <a:spcBef>
                <a:spcPts val="500"/>
              </a:spcBef>
              <a:spcAft>
                <a:spcPts val="0"/>
              </a:spcAft>
              <a:buClr>
                <a:schemeClr val="dk1"/>
              </a:buClr>
              <a:buSzPts val="2400"/>
              <a:buChar char="•"/>
            </a:pPr>
            <a:r>
              <a:rPr lang="en-US"/>
              <a:t>2</a:t>
            </a:r>
            <a:r>
              <a:rPr baseline="30000" lang="en-US"/>
              <a:t>nd</a:t>
            </a:r>
            <a:r>
              <a:rPr lang="en-US"/>
              <a:t>: Jen Theibert</a:t>
            </a:r>
            <a:endParaRPr/>
          </a:p>
          <a:p>
            <a:pPr indent="-228600" lvl="1" marL="685800" rtl="0" algn="l">
              <a:lnSpc>
                <a:spcPct val="90000"/>
              </a:lnSpc>
              <a:spcBef>
                <a:spcPts val="500"/>
              </a:spcBef>
              <a:spcAft>
                <a:spcPts val="0"/>
              </a:spcAft>
              <a:buClr>
                <a:schemeClr val="dk1"/>
              </a:buClr>
              <a:buSzPts val="2400"/>
              <a:buChar char="•"/>
            </a:pPr>
            <a:r>
              <a:rPr lang="en-US"/>
              <a:t>Vote: Yes 4/4 in person, 3/3 online;  No: 0/0</a:t>
            </a:r>
            <a:endParaRPr/>
          </a:p>
        </p:txBody>
      </p:sp>
      <p:sp>
        <p:nvSpPr>
          <p:cNvPr id="120" name="Google Shape;120;p4"/>
          <p:cNvSpPr txBox="1"/>
          <p:nvPr/>
        </p:nvSpPr>
        <p:spPr>
          <a:xfrm>
            <a:off x="1404619" y="5966832"/>
            <a:ext cx="936648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***Remember that only PTSA members may vote.***</a:t>
            </a:r>
            <a:endParaRPr b="0" i="0" sz="1400" u="none" cap="none" strike="noStrike">
              <a:solidFill>
                <a:srgbClr val="000000"/>
              </a:solidFill>
              <a:latin typeface="Arial"/>
              <a:ea typeface="Arial"/>
              <a:cs typeface="Arial"/>
              <a:sym typeface="Arial"/>
            </a:endParaRPr>
          </a:p>
        </p:txBody>
      </p:sp>
      <p:pic>
        <p:nvPicPr>
          <p:cNvPr descr="A qr code on a white background&#10;&#10;AI-generated content may be incorrect." id="121" name="Google Shape;121;p4"/>
          <p:cNvPicPr preferRelativeResize="0"/>
          <p:nvPr/>
        </p:nvPicPr>
        <p:blipFill rotWithShape="1">
          <a:blip r:embed="rId4">
            <a:alphaModFix/>
          </a:blip>
          <a:srcRect b="0" l="0" r="0" t="0"/>
          <a:stretch/>
        </p:blipFill>
        <p:spPr>
          <a:xfrm>
            <a:off x="9325737" y="4167903"/>
            <a:ext cx="1807490" cy="1798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Treasurer Report </a:t>
            </a:r>
            <a:endParaRPr sz="3800"/>
          </a:p>
        </p:txBody>
      </p:sp>
      <p:sp>
        <p:nvSpPr>
          <p:cNvPr id="128" name="Google Shape;128;p11"/>
          <p:cNvSpPr txBox="1"/>
          <p:nvPr>
            <p:ph idx="1" type="body"/>
          </p:nvPr>
        </p:nvSpPr>
        <p:spPr>
          <a:xfrm>
            <a:off x="838200" y="1825625"/>
            <a:ext cx="10515600" cy="474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1900"/>
              <a:t> </a:t>
            </a:r>
            <a:endParaRPr sz="1900"/>
          </a:p>
        </p:txBody>
      </p:sp>
      <p:pic>
        <p:nvPicPr>
          <p:cNvPr descr="A picture containing icon&#10;&#10;Description automatically generated" id="129" name="Google Shape;129;p11"/>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
        <p:nvSpPr>
          <p:cNvPr id="130" name="Google Shape;130;p11"/>
          <p:cNvSpPr txBox="1"/>
          <p:nvPr>
            <p:ph idx="1" type="body"/>
          </p:nvPr>
        </p:nvSpPr>
        <p:spPr>
          <a:xfrm>
            <a:off x="838200" y="2113486"/>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New income:</a:t>
            </a:r>
            <a:endParaRPr/>
          </a:p>
          <a:p>
            <a:pPr indent="-342900" lvl="1" marL="914400" rtl="0" algn="l">
              <a:lnSpc>
                <a:spcPct val="90000"/>
              </a:lnSpc>
              <a:spcBef>
                <a:spcPts val="0"/>
              </a:spcBef>
              <a:spcAft>
                <a:spcPts val="0"/>
              </a:spcAft>
              <a:buSzPts val="1800"/>
              <a:buChar char="•"/>
            </a:pPr>
            <a:r>
              <a:rPr lang="en-US"/>
              <a:t>$1,036 from Crew Car Wash</a:t>
            </a:r>
            <a:endParaRPr/>
          </a:p>
          <a:p>
            <a:pPr indent="-342900" lvl="1" marL="914400" rtl="0" algn="l">
              <a:lnSpc>
                <a:spcPct val="90000"/>
              </a:lnSpc>
              <a:spcBef>
                <a:spcPts val="0"/>
              </a:spcBef>
              <a:spcAft>
                <a:spcPts val="0"/>
              </a:spcAft>
              <a:buSzPts val="1800"/>
              <a:buChar char="•"/>
            </a:pPr>
            <a:r>
              <a:rPr lang="en-US"/>
              <a:t>$102 from Kroger</a:t>
            </a:r>
            <a:endParaRPr/>
          </a:p>
          <a:p>
            <a:pPr indent="-342900" lvl="0" marL="457200" rtl="0" algn="l">
              <a:lnSpc>
                <a:spcPct val="90000"/>
              </a:lnSpc>
              <a:spcBef>
                <a:spcPts val="0"/>
              </a:spcBef>
              <a:spcAft>
                <a:spcPts val="0"/>
              </a:spcAft>
              <a:buSzPts val="1800"/>
              <a:buChar char="•"/>
            </a:pPr>
            <a:r>
              <a:rPr lang="en-US"/>
              <a:t>Expenses: No, unbudgeted/unplanned expenses. Saving $160 year by no longer paying for Zooms (using Teams instead)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457200" rtl="0" algn="l">
              <a:lnSpc>
                <a:spcPct val="90000"/>
              </a:lnSpc>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Treasurer Report</a:t>
            </a:r>
            <a:endParaRPr sz="3800"/>
          </a:p>
        </p:txBody>
      </p:sp>
      <p:pic>
        <p:nvPicPr>
          <p:cNvPr descr="A picture containing icon&#10;&#10;Description automatically generated" id="137" name="Google Shape;137;p6"/>
          <p:cNvPicPr preferRelativeResize="0"/>
          <p:nvPr/>
        </p:nvPicPr>
        <p:blipFill rotWithShape="1">
          <a:blip r:embed="rId3">
            <a:alphaModFix/>
          </a:blip>
          <a:srcRect b="0" l="0" r="0" t="0"/>
          <a:stretch/>
        </p:blipFill>
        <p:spPr>
          <a:xfrm>
            <a:off x="9686925" y="194468"/>
            <a:ext cx="1666875" cy="1666875"/>
          </a:xfrm>
          <a:prstGeom prst="rect">
            <a:avLst/>
          </a:prstGeom>
          <a:noFill/>
          <a:ln>
            <a:noFill/>
          </a:ln>
        </p:spPr>
      </p:pic>
      <p:sp>
        <p:nvSpPr>
          <p:cNvPr id="138" name="Google Shape;138;p6"/>
          <p:cNvSpPr txBox="1"/>
          <p:nvPr/>
        </p:nvSpPr>
        <p:spPr>
          <a:xfrm>
            <a:off x="1151826" y="1329142"/>
            <a:ext cx="917030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Motion to Approve</a:t>
            </a:r>
            <a:endParaRPr b="0" i="0" sz="1400" u="none" cap="none" strike="noStrike">
              <a:solidFill>
                <a:srgbClr val="000000"/>
              </a:solidFill>
              <a:latin typeface="Arial"/>
              <a:ea typeface="Arial"/>
              <a:cs typeface="Arial"/>
              <a:sym typeface="Arial"/>
            </a:endParaRPr>
          </a:p>
        </p:txBody>
      </p:sp>
      <p:sp>
        <p:nvSpPr>
          <p:cNvPr id="139" name="Google Shape;139;p6"/>
          <p:cNvSpPr txBox="1"/>
          <p:nvPr>
            <p:ph idx="1" type="body"/>
          </p:nvPr>
        </p:nvSpPr>
        <p:spPr>
          <a:xfrm>
            <a:off x="838200" y="2113486"/>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Discussion:</a:t>
            </a:r>
            <a:endParaRPr/>
          </a:p>
          <a:p>
            <a:pPr indent="-228600" lvl="0" marL="228600" rtl="0" algn="l">
              <a:lnSpc>
                <a:spcPct val="90000"/>
              </a:lnSpc>
              <a:spcBef>
                <a:spcPts val="1000"/>
              </a:spcBef>
              <a:spcAft>
                <a:spcPts val="0"/>
              </a:spcAft>
              <a:buClr>
                <a:schemeClr val="dk1"/>
              </a:buClr>
              <a:buSzPts val="2800"/>
              <a:buChar char="•"/>
            </a:pPr>
            <a:r>
              <a:rPr lang="en-US"/>
              <a:t>Motion To Approve:</a:t>
            </a:r>
            <a:endParaRPr/>
          </a:p>
          <a:p>
            <a:pPr indent="-228600" lvl="1" marL="685800" rtl="0" algn="l">
              <a:lnSpc>
                <a:spcPct val="90000"/>
              </a:lnSpc>
              <a:spcBef>
                <a:spcPts val="500"/>
              </a:spcBef>
              <a:spcAft>
                <a:spcPts val="0"/>
              </a:spcAft>
              <a:buClr>
                <a:schemeClr val="dk1"/>
              </a:buClr>
              <a:buSzPts val="2400"/>
              <a:buChar char="•"/>
            </a:pPr>
            <a:r>
              <a:rPr lang="en-US"/>
              <a:t>1</a:t>
            </a:r>
            <a:r>
              <a:rPr baseline="30000" lang="en-US"/>
              <a:t>st</a:t>
            </a:r>
            <a:r>
              <a:rPr lang="en-US"/>
              <a:t>: Lindsey Dodyk</a:t>
            </a:r>
            <a:endParaRPr/>
          </a:p>
          <a:p>
            <a:pPr indent="-228600" lvl="1" marL="685800" rtl="0" algn="l">
              <a:lnSpc>
                <a:spcPct val="90000"/>
              </a:lnSpc>
              <a:spcBef>
                <a:spcPts val="500"/>
              </a:spcBef>
              <a:spcAft>
                <a:spcPts val="0"/>
              </a:spcAft>
              <a:buClr>
                <a:schemeClr val="dk1"/>
              </a:buClr>
              <a:buSzPts val="2400"/>
              <a:buChar char="•"/>
            </a:pPr>
            <a:r>
              <a:rPr lang="en-US"/>
              <a:t>2</a:t>
            </a:r>
            <a:r>
              <a:rPr baseline="30000" lang="en-US"/>
              <a:t>nd</a:t>
            </a:r>
            <a:r>
              <a:rPr lang="en-US"/>
              <a:t>: Jen Theibert</a:t>
            </a:r>
            <a:endParaRPr/>
          </a:p>
          <a:p>
            <a:pPr indent="-228600" lvl="1" marL="685800" rtl="0" algn="l">
              <a:lnSpc>
                <a:spcPct val="90000"/>
              </a:lnSpc>
              <a:spcBef>
                <a:spcPts val="500"/>
              </a:spcBef>
              <a:spcAft>
                <a:spcPts val="0"/>
              </a:spcAft>
              <a:buClr>
                <a:schemeClr val="dk1"/>
              </a:buClr>
              <a:buSzPts val="2400"/>
              <a:buChar char="•"/>
            </a:pPr>
            <a:r>
              <a:rPr lang="en-US"/>
              <a:t>Vote: Yes: 4/4 in person, 3/3 online; No: 0/0</a:t>
            </a:r>
            <a:endParaRPr/>
          </a:p>
        </p:txBody>
      </p:sp>
      <p:sp>
        <p:nvSpPr>
          <p:cNvPr id="140" name="Google Shape;140;p6"/>
          <p:cNvSpPr txBox="1"/>
          <p:nvPr/>
        </p:nvSpPr>
        <p:spPr>
          <a:xfrm>
            <a:off x="1404619" y="5966832"/>
            <a:ext cx="936648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***Remember that only PTSA members may vote.***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220554" y="-103434"/>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sz="3800">
                <a:latin typeface="Century Gothic"/>
                <a:ea typeface="Century Gothic"/>
                <a:cs typeface="Century Gothic"/>
                <a:sym typeface="Century Gothic"/>
              </a:rPr>
              <a:t>Principal Report</a:t>
            </a:r>
            <a:endParaRPr sz="3800"/>
          </a:p>
        </p:txBody>
      </p:sp>
      <p:pic>
        <p:nvPicPr>
          <p:cNvPr descr="A picture containing icon&#10;&#10;Description automatically generated" id="146" name="Google Shape;146;p10"/>
          <p:cNvPicPr preferRelativeResize="0"/>
          <p:nvPr/>
        </p:nvPicPr>
        <p:blipFill rotWithShape="1">
          <a:blip r:embed="rId3">
            <a:alphaModFix/>
          </a:blip>
          <a:srcRect b="0" l="0" r="0" t="0"/>
          <a:stretch/>
        </p:blipFill>
        <p:spPr>
          <a:xfrm>
            <a:off x="10645347" y="130978"/>
            <a:ext cx="1325700" cy="1325700"/>
          </a:xfrm>
          <a:prstGeom prst="rect">
            <a:avLst/>
          </a:prstGeom>
          <a:noFill/>
          <a:ln>
            <a:noFill/>
          </a:ln>
        </p:spPr>
      </p:pic>
      <p:pic>
        <p:nvPicPr>
          <p:cNvPr id="147" name="Google Shape;147;p10" title="Screen Shot 2025-12-08 at 10.27.21 AM.png"/>
          <p:cNvPicPr preferRelativeResize="0"/>
          <p:nvPr/>
        </p:nvPicPr>
        <p:blipFill>
          <a:blip r:embed="rId4">
            <a:alphaModFix/>
          </a:blip>
          <a:stretch>
            <a:fillRect/>
          </a:stretch>
        </p:blipFill>
        <p:spPr>
          <a:xfrm>
            <a:off x="158796" y="1589216"/>
            <a:ext cx="11353800" cy="4914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ae61088fd3_0_0"/>
          <p:cNvSpPr txBox="1"/>
          <p:nvPr>
            <p:ph type="title"/>
          </p:nvPr>
        </p:nvSpPr>
        <p:spPr>
          <a:xfrm>
            <a:off x="838200" y="365125"/>
            <a:ext cx="75519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CFI 84 Partnering with Boulevard Place Food Pantry</a:t>
            </a:r>
            <a:endParaRPr/>
          </a:p>
        </p:txBody>
      </p:sp>
      <p:sp>
        <p:nvSpPr>
          <p:cNvPr id="154" name="Google Shape;154;g3ae61088fd3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Collecting items for families in need</a:t>
            </a:r>
            <a:endParaRPr/>
          </a:p>
          <a:p>
            <a:pPr indent="-342900" lvl="0" marL="457200" rtl="0" algn="l">
              <a:spcBef>
                <a:spcPts val="0"/>
              </a:spcBef>
              <a:spcAft>
                <a:spcPts val="0"/>
              </a:spcAft>
              <a:buSzPts val="1800"/>
              <a:buChar char="•"/>
            </a:pPr>
            <a:r>
              <a:rPr lang="en-US"/>
              <a:t>See link for Immediate needs (also in Toddle): </a:t>
            </a:r>
            <a:endParaRPr/>
          </a:p>
          <a:p>
            <a:pPr indent="457200" lvl="0" marL="1828800" rtl="0" algn="l">
              <a:spcBef>
                <a:spcPts val="1000"/>
              </a:spcBef>
              <a:spcAft>
                <a:spcPts val="0"/>
              </a:spcAft>
              <a:buNone/>
            </a:pPr>
            <a:r>
              <a:rPr lang="en-US" sz="1500" u="sng">
                <a:solidFill>
                  <a:schemeClr val="hlink"/>
                </a:solidFill>
                <a:latin typeface="Arial"/>
                <a:ea typeface="Arial"/>
                <a:cs typeface="Arial"/>
                <a:sym typeface="Arial"/>
                <a:hlinkClick r:id="rId3"/>
              </a:rPr>
              <a:t>Supporting our surrounding community.pdf - Google Drive</a:t>
            </a:r>
            <a:endParaRPr sz="3200"/>
          </a:p>
          <a:p>
            <a:pPr indent="-342900" lvl="0" marL="457200" rtl="0" algn="l">
              <a:spcBef>
                <a:spcPts val="1000"/>
              </a:spcBef>
              <a:spcAft>
                <a:spcPts val="0"/>
              </a:spcAft>
              <a:buSzPts val="1800"/>
              <a:buChar char="•"/>
            </a:pPr>
            <a:r>
              <a:rPr lang="en-US"/>
              <a:t>Drop off items in bin in front lobby of school</a:t>
            </a:r>
            <a:endParaRPr/>
          </a:p>
          <a:p>
            <a:pPr indent="-342900" lvl="0" marL="457200" rtl="0" algn="l">
              <a:spcBef>
                <a:spcPts val="0"/>
              </a:spcBef>
              <a:spcAft>
                <a:spcPts val="0"/>
              </a:spcAft>
              <a:buSzPts val="1800"/>
              <a:buChar char="•"/>
            </a:pPr>
            <a:r>
              <a:rPr lang="en-US"/>
              <a:t>We’ve collected 769 items so far with a goal to get to 1,000!</a:t>
            </a:r>
            <a:endParaRPr/>
          </a:p>
        </p:txBody>
      </p:sp>
      <p:pic>
        <p:nvPicPr>
          <p:cNvPr descr="A picture containing icon&#10;&#10;Description automatically generated" id="155" name="Google Shape;155;g3ae61088fd3_0_0"/>
          <p:cNvPicPr preferRelativeResize="0"/>
          <p:nvPr/>
        </p:nvPicPr>
        <p:blipFill rotWithShape="1">
          <a:blip r:embed="rId4">
            <a:alphaModFix/>
          </a:blip>
          <a:srcRect b="0" l="0" r="0" t="0"/>
          <a:stretch/>
        </p:blipFill>
        <p:spPr>
          <a:xfrm>
            <a:off x="9836225" y="256243"/>
            <a:ext cx="1666875" cy="166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2021-08-12T02:35:02Z</dcterms:created>
  <dc:creator>Wilkinson, Tracey Allyson</dc:creator>
</cp:coreProperties>
</file>